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2" r:id="rId2"/>
    <p:sldId id="306" r:id="rId3"/>
    <p:sldId id="308" r:id="rId4"/>
    <p:sldId id="307" r:id="rId5"/>
    <p:sldId id="309" r:id="rId6"/>
    <p:sldId id="310" r:id="rId7"/>
    <p:sldId id="305" r:id="rId8"/>
  </p:sldIdLst>
  <p:sldSz cx="9144000" cy="6858000" type="screen4x3"/>
  <p:notesSz cx="6789738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150" d="100"/>
          <a:sy n="150" d="100"/>
        </p:scale>
        <p:origin x="25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1639" cy="498477"/>
          </a:xfrm>
          <a:prstGeom prst="rect">
            <a:avLst/>
          </a:prstGeom>
        </p:spPr>
        <p:txBody>
          <a:bodyPr vert="horz" lIns="91455" tIns="45728" rIns="91455" bIns="45728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6514" y="1"/>
            <a:ext cx="2941638" cy="498477"/>
          </a:xfrm>
          <a:prstGeom prst="rect">
            <a:avLst/>
          </a:prstGeom>
        </p:spPr>
        <p:txBody>
          <a:bodyPr vert="horz" lIns="91455" tIns="45728" rIns="91455" bIns="45728" rtlCol="0"/>
          <a:lstStyle>
            <a:lvl1pPr algn="r">
              <a:defRPr sz="1200"/>
            </a:lvl1pPr>
          </a:lstStyle>
          <a:p>
            <a:fld id="{D4FE5FBE-991B-423C-8DAC-B77E5706881F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31340"/>
            <a:ext cx="2941639" cy="498477"/>
          </a:xfrm>
          <a:prstGeom prst="rect">
            <a:avLst/>
          </a:prstGeom>
        </p:spPr>
        <p:txBody>
          <a:bodyPr vert="horz" lIns="91455" tIns="45728" rIns="91455" bIns="45728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6514" y="9431340"/>
            <a:ext cx="2941638" cy="498477"/>
          </a:xfrm>
          <a:prstGeom prst="rect">
            <a:avLst/>
          </a:prstGeom>
        </p:spPr>
        <p:txBody>
          <a:bodyPr vert="horz" lIns="91455" tIns="45728" rIns="91455" bIns="45728" rtlCol="0" anchor="b"/>
          <a:lstStyle>
            <a:lvl1pPr algn="r">
              <a:defRPr sz="1200"/>
            </a:lvl1pPr>
          </a:lstStyle>
          <a:p>
            <a:fld id="{9C441DCA-7208-4A8D-8FA3-81428BE89FC8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013054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6513" y="0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1F85C-0543-4CA3-8A31-9F7858EEA25F}" type="datetimeFigureOut">
              <a:rPr lang="pl-PL" smtClean="0"/>
              <a:t>24.05.2019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1241425"/>
            <a:ext cx="4468812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0838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163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6513" y="9431338"/>
            <a:ext cx="294163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A6EB6-D410-4BA3-97A8-F48617915FF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7097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1444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329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6865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1474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15031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01374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7473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10056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dirty="0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183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81280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58977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C5F4E-5036-4316-97CA-E21CCCE85352}" type="datetimeFigureOut">
              <a:rPr lang="pl-PL" smtClean="0"/>
              <a:t>24.05.2019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09DFD-4EB4-4C27-9E2B-DD751A4FBB8D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961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.emf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8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/>
              <a:t>Roszczenia </a:t>
            </a:r>
            <a:r>
              <a:rPr lang="pl-PL" sz="2400" b="1" dirty="0"/>
              <a:t>- czas procedowania </a:t>
            </a:r>
          </a:p>
        </p:txBody>
      </p:sp>
      <p:sp>
        <p:nvSpPr>
          <p:cNvPr id="15" name="pole tekstowe 14"/>
          <p:cNvSpPr txBox="1"/>
          <p:nvPr/>
        </p:nvSpPr>
        <p:spPr>
          <a:xfrm>
            <a:off x="4630189" y="5893081"/>
            <a:ext cx="5214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Opracowanie DPR, 22.05.2019 r.</a:t>
            </a:r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741" y="1264364"/>
            <a:ext cx="5286895" cy="388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1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7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endParaRPr lang="pl-PL" sz="1400" b="1" dirty="0" smtClean="0"/>
          </a:p>
          <a:p>
            <a:pPr marL="449263" indent="-449263" algn="ctr"/>
            <a:r>
              <a:rPr lang="pl-PL" sz="1400" b="1" dirty="0" smtClean="0"/>
              <a:t>§ 17 Umowy z Konsultantem</a:t>
            </a:r>
            <a:endParaRPr lang="pl-PL" sz="1400" b="1" dirty="0"/>
          </a:p>
          <a:p>
            <a:pPr marL="449263" indent="-449263" algn="ctr"/>
            <a:r>
              <a:rPr lang="pl-PL" sz="1400" b="1" dirty="0"/>
              <a:t> </a:t>
            </a:r>
            <a:r>
              <a:rPr lang="pl-PL" sz="1400" b="1" dirty="0" smtClean="0"/>
              <a:t>„Obowiązki </a:t>
            </a:r>
            <a:r>
              <a:rPr lang="pl-PL" sz="1400" b="1" dirty="0"/>
              <a:t>Konsultanta w zakresie zarządzania </a:t>
            </a:r>
            <a:r>
              <a:rPr lang="pl-PL" sz="1400" b="1" dirty="0" smtClean="0"/>
              <a:t>Kontraktem”</a:t>
            </a:r>
            <a:endParaRPr lang="pl-PL" sz="1400" b="1" dirty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  <a:p>
            <a:pPr marL="449263" indent="-449263"/>
            <a:endParaRPr lang="pl-PL" sz="1400" dirty="0" smtClean="0"/>
          </a:p>
          <a:p>
            <a:pPr marL="449263" indent="-268288">
              <a:spcBef>
                <a:spcPts val="1200"/>
              </a:spcBef>
              <a:buAutoNum type="arabicPeriod"/>
            </a:pPr>
            <a:r>
              <a:rPr lang="pl-PL" sz="1400" b="1" u="sng" dirty="0" smtClean="0"/>
              <a:t>identyfikowania</a:t>
            </a:r>
            <a:r>
              <a:rPr lang="pl-PL" sz="1400" dirty="0" smtClean="0"/>
              <a:t>, wszędzie tam gdzie jest to możliwe, </a:t>
            </a:r>
            <a:r>
              <a:rPr lang="pl-PL" sz="1400" b="1" u="sng" dirty="0" smtClean="0"/>
              <a:t>ryzyka powstania </a:t>
            </a:r>
            <a:r>
              <a:rPr lang="pl-PL" sz="1400" b="1" u="sng" dirty="0"/>
              <a:t>potencjalnych roszczeń </a:t>
            </a:r>
            <a:r>
              <a:rPr lang="pl-PL" sz="1400" dirty="0"/>
              <a:t>ze strony Wykonawcy i stron </a:t>
            </a:r>
            <a:r>
              <a:rPr lang="pl-PL" sz="1400" dirty="0" smtClean="0"/>
              <a:t>trzecich i </a:t>
            </a:r>
            <a:r>
              <a:rPr lang="pl-PL" sz="1400" dirty="0"/>
              <a:t>informowania o tym Kierownika Projektu wraz </a:t>
            </a:r>
            <a:r>
              <a:rPr lang="pl-PL" sz="1400" b="1" u="sng" dirty="0">
                <a:solidFill>
                  <a:srgbClr val="FF0000"/>
                </a:solidFill>
              </a:rPr>
              <a:t>z przedstawieniem propozycji i sposobów zapobiegania tym roszczeniom </a:t>
            </a:r>
            <a:r>
              <a:rPr lang="pl-PL" sz="1400" dirty="0" smtClean="0"/>
              <a:t>niezwłocznie</a:t>
            </a:r>
            <a:r>
              <a:rPr lang="pl-PL" sz="1400" dirty="0"/>
              <a:t>, lecz nie później niż w ciągu 2 dni od powzięcia informacji;</a:t>
            </a:r>
          </a:p>
          <a:p>
            <a:pPr marL="449263" indent="-268288">
              <a:spcBef>
                <a:spcPts val="1200"/>
              </a:spcBef>
              <a:buAutoNum type="arabicPeriod"/>
            </a:pPr>
            <a:r>
              <a:rPr lang="pl-PL" sz="1400" b="1" u="sng" dirty="0" smtClean="0">
                <a:solidFill>
                  <a:srgbClr val="FF0000"/>
                </a:solidFill>
              </a:rPr>
              <a:t>niezwłocznego</a:t>
            </a:r>
            <a:r>
              <a:rPr lang="pl-PL" sz="1400" dirty="0" smtClean="0"/>
              <a:t> </a:t>
            </a:r>
            <a:r>
              <a:rPr lang="pl-PL" sz="1400" dirty="0"/>
              <a:t>(nie później niż w ciągu 2 dni roboczych od powzięcia informacji) powiadomienia Kierownika Projektu o wszelkich roszczeniach Wykonawcy oraz </a:t>
            </a:r>
            <a:r>
              <a:rPr lang="pl-PL" sz="1400" b="1" u="sng" dirty="0"/>
              <a:t>rozbieżnościach między dokumentacją Zamawiającego a stanem faktycznym na Placu budowy</a:t>
            </a:r>
            <a:r>
              <a:rPr lang="pl-PL" sz="1400" dirty="0"/>
              <a:t>;</a:t>
            </a:r>
          </a:p>
          <a:p>
            <a:pPr marL="449263" indent="-268288">
              <a:spcBef>
                <a:spcPts val="1200"/>
              </a:spcBef>
              <a:buAutoNum type="arabicPeriod"/>
            </a:pPr>
            <a:r>
              <a:rPr lang="pl-PL" sz="1400" dirty="0" smtClean="0"/>
              <a:t>rozpatrywania </a:t>
            </a:r>
            <a:r>
              <a:rPr lang="pl-PL" sz="1400" dirty="0"/>
              <a:t>roszczeń oraz powiadomień o roszczeniach Wykonawców i przedstawienia merytorycznego stanowiska w odniesieniu do nich z pełną dokumentacją dotyczącą roszczenia </a:t>
            </a:r>
            <a:r>
              <a:rPr lang="pl-PL" sz="1400" b="1" u="sng" dirty="0">
                <a:solidFill>
                  <a:srgbClr val="FF0000"/>
                </a:solidFill>
              </a:rPr>
              <a:t>na zasadach określonych w Kontrakcie</a:t>
            </a:r>
          </a:p>
        </p:txBody>
      </p:sp>
    </p:spTree>
    <p:extLst>
      <p:ext uri="{BB962C8B-B14F-4D97-AF65-F5344CB8AC3E}">
        <p14:creationId xmlns:p14="http://schemas.microsoft.com/office/powerpoint/2010/main" val="200094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6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r>
              <a:rPr lang="pl-PL" sz="1400" b="1" dirty="0" smtClean="0"/>
              <a:t>A dlaczego Roszczenia?</a:t>
            </a:r>
          </a:p>
          <a:p>
            <a:pPr marL="449263" indent="-449263" algn="ctr"/>
            <a:endParaRPr lang="pl-PL" sz="1400" b="1" dirty="0"/>
          </a:p>
          <a:p>
            <a:pPr>
              <a:lnSpc>
                <a:spcPct val="150000"/>
              </a:lnSpc>
            </a:pPr>
            <a:r>
              <a:rPr lang="pl-PL" sz="1400" dirty="0" smtClean="0"/>
              <a:t>Należy zauważyć, że niektóre problemy Kontraktowe wynikające ze zdarzeń nieprzewidzianych np. takie jak odmienne warunki gruntowe (</a:t>
            </a:r>
            <a:r>
              <a:rPr lang="pl-PL" sz="1400" dirty="0" err="1" smtClean="0"/>
              <a:t>Subklauzula</a:t>
            </a:r>
            <a:r>
              <a:rPr lang="pl-PL" sz="1400" dirty="0" smtClean="0"/>
              <a:t> 4.12), czy też niespójności dokumentacji projektowej ze stanem rzeczywistym (</a:t>
            </a:r>
            <a:r>
              <a:rPr lang="pl-PL" sz="1400" dirty="0" err="1" smtClean="0"/>
              <a:t>Subklauzula</a:t>
            </a:r>
            <a:r>
              <a:rPr lang="pl-PL" sz="1400" dirty="0" smtClean="0"/>
              <a:t> 17.3 g) nie muszą być procedowane w pełni w trybie Roszczenia.</a:t>
            </a:r>
          </a:p>
          <a:p>
            <a:pPr>
              <a:lnSpc>
                <a:spcPct val="150000"/>
              </a:lnSpc>
            </a:pPr>
            <a:endParaRPr lang="pl-PL" sz="1400" dirty="0" smtClean="0"/>
          </a:p>
          <a:p>
            <a:pPr>
              <a:lnSpc>
                <a:spcPct val="150000"/>
              </a:lnSpc>
            </a:pPr>
            <a:r>
              <a:rPr lang="pl-PL" sz="1400" dirty="0" smtClean="0"/>
              <a:t>Oczywiście zapewne Wykonawca złoży powiadomienie w ramach działań według </a:t>
            </a:r>
            <a:r>
              <a:rPr lang="pl-PL" sz="1400" dirty="0" err="1" smtClean="0"/>
              <a:t>Subklauzuli</a:t>
            </a:r>
            <a:r>
              <a:rPr lang="pl-PL" sz="1400" dirty="0" smtClean="0"/>
              <a:t> 20.1 niemniej jednak rozwiązanie problemu może być „domknięte” poprzez wprowadzenie np</a:t>
            </a:r>
            <a:r>
              <a:rPr lang="pl-PL" sz="1400" b="1" dirty="0" smtClean="0">
                <a:solidFill>
                  <a:srgbClr val="FF0000"/>
                </a:solidFill>
              </a:rPr>
              <a:t>. Zmiany do Kontraktu </a:t>
            </a:r>
            <a:r>
              <a:rPr lang="pl-PL" sz="1400" dirty="0" smtClean="0"/>
              <a:t>według działań opisanych w </a:t>
            </a:r>
            <a:r>
              <a:rPr lang="pl-PL" sz="1400" dirty="0" err="1" smtClean="0"/>
              <a:t>Subklauzuli</a:t>
            </a:r>
            <a:r>
              <a:rPr lang="pl-PL" sz="1400" dirty="0" smtClean="0"/>
              <a:t> 13.1.</a:t>
            </a:r>
          </a:p>
          <a:p>
            <a:pPr>
              <a:lnSpc>
                <a:spcPct val="150000"/>
              </a:lnSpc>
            </a:pPr>
            <a:endParaRPr lang="pl-PL" sz="1400" dirty="0"/>
          </a:p>
          <a:p>
            <a:pPr algn="ctr">
              <a:lnSpc>
                <a:spcPct val="150000"/>
              </a:lnSpc>
            </a:pPr>
            <a:r>
              <a:rPr lang="pl-PL" sz="1400" b="1" dirty="0" smtClean="0"/>
              <a:t>Co to zmienia ???</a:t>
            </a:r>
          </a:p>
          <a:p>
            <a:pPr algn="ctr">
              <a:lnSpc>
                <a:spcPct val="150000"/>
              </a:lnSpc>
            </a:pPr>
            <a:endParaRPr lang="pl-PL" sz="1400" b="1" dirty="0"/>
          </a:p>
          <a:p>
            <a:pPr>
              <a:lnSpc>
                <a:spcPct val="150000"/>
              </a:lnSpc>
            </a:pPr>
            <a:r>
              <a:rPr lang="pl-PL" sz="1600" b="1" dirty="0" smtClean="0">
                <a:solidFill>
                  <a:schemeClr val="accent6"/>
                </a:solidFill>
              </a:rPr>
              <a:t>Zmiany wg. </a:t>
            </a:r>
            <a:r>
              <a:rPr lang="pl-PL" sz="1600" b="1" dirty="0" err="1" smtClean="0">
                <a:solidFill>
                  <a:schemeClr val="accent6"/>
                </a:solidFill>
              </a:rPr>
              <a:t>Subklauzuli</a:t>
            </a:r>
            <a:r>
              <a:rPr lang="pl-PL" sz="1600" b="1" dirty="0" smtClean="0">
                <a:solidFill>
                  <a:schemeClr val="accent6"/>
                </a:solidFill>
              </a:rPr>
              <a:t> 13.1 są kwalifikowane w ramach finasowania ze środków UE.</a:t>
            </a:r>
          </a:p>
          <a:p>
            <a:pPr>
              <a:lnSpc>
                <a:spcPct val="150000"/>
              </a:lnSpc>
            </a:pPr>
            <a:r>
              <a:rPr lang="pl-PL" sz="1600" b="1" dirty="0" smtClean="0">
                <a:solidFill>
                  <a:srgbClr val="FF0000"/>
                </a:solidFill>
              </a:rPr>
              <a:t>Roszczenia </a:t>
            </a:r>
            <a:r>
              <a:rPr lang="pl-PL" sz="1600" b="1" dirty="0">
                <a:solidFill>
                  <a:srgbClr val="FF0000"/>
                </a:solidFill>
              </a:rPr>
              <a:t>nie są kwalifikowane w ramach finasowania ze środków UE</a:t>
            </a:r>
            <a:endParaRPr lang="pl-PL" sz="1600" b="1" dirty="0">
              <a:solidFill>
                <a:srgbClr val="FF0000"/>
              </a:solidFill>
            </a:endParaRPr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 smtClean="0"/>
          </a:p>
        </p:txBody>
      </p:sp>
    </p:spTree>
    <p:extLst>
      <p:ext uri="{BB962C8B-B14F-4D97-AF65-F5344CB8AC3E}">
        <p14:creationId xmlns:p14="http://schemas.microsoft.com/office/powerpoint/2010/main" val="367519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9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35164" y="757961"/>
            <a:ext cx="8863693" cy="37115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400" dirty="0" smtClean="0"/>
              <a:t> 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endParaRPr lang="pl-PL" sz="1400" b="1" dirty="0" smtClean="0"/>
          </a:p>
          <a:p>
            <a:pPr marL="449263" indent="-449263" algn="ctr"/>
            <a:r>
              <a:rPr lang="pl-PL" sz="1400" b="1" dirty="0" smtClean="0"/>
              <a:t>Zasady rozpatrywania Roszczeń określone w Kontrakcie</a:t>
            </a:r>
            <a:endParaRPr lang="pl-PL" sz="1400" b="1" dirty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  <a:p>
            <a:pPr>
              <a:lnSpc>
                <a:spcPct val="150000"/>
              </a:lnSpc>
            </a:pPr>
            <a:r>
              <a:rPr lang="pl-PL" sz="1400" b="1" u="sng" dirty="0"/>
              <a:t>W ciągu 42 dni od doręczenia Inżynierowi </a:t>
            </a:r>
            <a:r>
              <a:rPr lang="pl-PL" sz="1400" dirty="0"/>
              <a:t>przez Wykonawcę wszystkich wymaganych przez Inżyniera dokumentów uzasadniających roszczenie i niezbędnych do jego rozpatrzenia, Inżynier przekaże Zamawiającemu propozycję zatwierdzenia lub odrzucenia roszczenia </a:t>
            </a:r>
            <a:r>
              <a:rPr lang="pl-PL" sz="1400" b="1" u="sng" dirty="0"/>
              <a:t>wraz ze szczegółowym uzasadnieniem</a:t>
            </a:r>
            <a:r>
              <a:rPr lang="pl-PL" sz="1400" dirty="0"/>
              <a:t>, celem uzyskania pisemnego uzgodnienia Zamawiającego, zgodnie z </a:t>
            </a:r>
            <a:r>
              <a:rPr lang="pl-PL" sz="1400" dirty="0" err="1"/>
              <a:t>Subklauzulą</a:t>
            </a:r>
            <a:r>
              <a:rPr lang="pl-PL" sz="1400" dirty="0"/>
              <a:t> 3.1 [Obowiązki i upoważnienia Inżyniera]. Inżynier może również zażyczyć sobie od Wykonawcy dalszych szczegółowych informacji uzasadniających roszczenie. </a:t>
            </a:r>
            <a:endParaRPr lang="pl-PL" sz="1400" dirty="0" smtClean="0"/>
          </a:p>
        </p:txBody>
      </p:sp>
      <p:sp>
        <p:nvSpPr>
          <p:cNvPr id="5" name="Strzałka w dół 4"/>
          <p:cNvSpPr/>
          <p:nvPr/>
        </p:nvSpPr>
        <p:spPr>
          <a:xfrm>
            <a:off x="4114800" y="3258938"/>
            <a:ext cx="345057" cy="9489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4571999" y="3554083"/>
            <a:ext cx="24412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smtClean="0">
                <a:solidFill>
                  <a:srgbClr val="FF0000"/>
                </a:solidFill>
              </a:rPr>
              <a:t>Najważniejsze kwestie</a:t>
            </a:r>
            <a:endParaRPr lang="pl-PL" sz="1400" b="1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337094" y="4684143"/>
            <a:ext cx="62455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pl-PL" sz="1400" dirty="0" smtClean="0"/>
              <a:t>Termin na analizę Inżyniera ……….</a:t>
            </a:r>
            <a:r>
              <a:rPr lang="pl-PL" sz="1400" b="1" dirty="0" smtClean="0">
                <a:solidFill>
                  <a:srgbClr val="FF0000"/>
                </a:solidFill>
              </a:rPr>
              <a:t>42 dni</a:t>
            </a:r>
          </a:p>
          <a:p>
            <a:pPr marL="342900" indent="-342900">
              <a:buAutoNum type="arabicPeriod"/>
            </a:pPr>
            <a:r>
              <a:rPr lang="pl-PL" sz="1400" dirty="0" smtClean="0"/>
              <a:t>Materiał, który jest przedkładany do Zamawiającego stanowi </a:t>
            </a:r>
            <a:r>
              <a:rPr lang="pl-PL" sz="1400" b="1" dirty="0" smtClean="0">
                <a:solidFill>
                  <a:srgbClr val="FF0000"/>
                </a:solidFill>
              </a:rPr>
              <a:t>wyczerpującą analizę zdarzeń na Kontrakcie</a:t>
            </a:r>
            <a:r>
              <a:rPr lang="pl-PL" sz="1400" dirty="0" smtClean="0"/>
              <a:t>. </a:t>
            </a:r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val="268981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8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endParaRPr lang="pl-PL" sz="1400" b="1" dirty="0" smtClean="0"/>
          </a:p>
          <a:p>
            <a:pPr marL="449263" indent="-449263" algn="ctr"/>
            <a:r>
              <a:rPr lang="pl-PL" sz="1400" b="1" dirty="0" smtClean="0"/>
              <a:t>Zasady rozpatrywania Roszczeń określone w </a:t>
            </a:r>
            <a:r>
              <a:rPr lang="pl-PL" sz="1400" b="1" dirty="0" smtClean="0"/>
              <a:t>Kontrakcie (Wytyczne GDDKiA)</a:t>
            </a:r>
            <a:endParaRPr lang="pl-PL" sz="1400" b="1" dirty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1543">
            <a:off x="2525164" y="1135174"/>
            <a:ext cx="3584111" cy="4905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5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03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3" name="pole tekstowe 2"/>
          <p:cNvSpPr txBox="1"/>
          <p:nvPr/>
        </p:nvSpPr>
        <p:spPr>
          <a:xfrm>
            <a:off x="540327" y="349134"/>
            <a:ext cx="806334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449263" algn="ctr"/>
            <a:endParaRPr lang="pl-PL" sz="1400" b="1" dirty="0" smtClean="0"/>
          </a:p>
          <a:p>
            <a:pPr marL="449263" indent="-449263" algn="ctr"/>
            <a:r>
              <a:rPr lang="pl-PL" sz="1400" b="1" dirty="0" smtClean="0"/>
              <a:t>Zasady rozpatrywania Roszczeń określone w </a:t>
            </a:r>
            <a:r>
              <a:rPr lang="pl-PL" sz="1400" b="1" dirty="0" smtClean="0"/>
              <a:t>Kontrakcie (Wytyczne GDDKiA)</a:t>
            </a:r>
            <a:endParaRPr lang="pl-PL" sz="1400" b="1" dirty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 smtClean="0"/>
          </a:p>
          <a:p>
            <a:pPr marL="449263" indent="-449263"/>
            <a:endParaRPr lang="pl-PL" sz="1400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801" y="933909"/>
            <a:ext cx="8737600" cy="3803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66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618414" y="2317725"/>
            <a:ext cx="78867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pl-PL" sz="2000" b="1" dirty="0" smtClean="0">
              <a:solidFill>
                <a:prstClr val="black"/>
              </a:solidFill>
              <a:latin typeface="Calibri" panose="020F0502020204030204"/>
            </a:endParaRPr>
          </a:p>
          <a:p>
            <a:pPr lvl="0" algn="ctr">
              <a:defRPr/>
            </a:pPr>
            <a:r>
              <a:rPr lang="pl-PL" sz="5400" b="1" dirty="0" smtClean="0">
                <a:solidFill>
                  <a:prstClr val="black"/>
                </a:solidFill>
                <a:latin typeface="Calibri" panose="020F0502020204030204"/>
              </a:rPr>
              <a:t>Dziękuję za uwagę</a:t>
            </a:r>
            <a:r>
              <a:rPr lang="pl-PL" sz="2000" b="1" dirty="0" smtClean="0">
                <a:solidFill>
                  <a:prstClr val="black"/>
                </a:solidFill>
                <a:latin typeface="Calibri" panose="020F0502020204030204"/>
              </a:rPr>
              <a:t>.</a:t>
            </a:r>
            <a:endParaRPr kumimoji="0" lang="pl-PL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="1" dirty="0" smtClean="0">
              <a:solidFill>
                <a:prstClr val="black"/>
              </a:solidFill>
              <a:latin typeface="Calibri" panose="020F0502020204030204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1775683"/>
              </p:ext>
            </p:extLst>
          </p:nvPr>
        </p:nvGraphicFramePr>
        <p:xfrm>
          <a:off x="-20472" y="5879425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55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2" name="Obiek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79425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Prostokąt 6"/>
          <p:cNvSpPr/>
          <p:nvPr/>
        </p:nvSpPr>
        <p:spPr>
          <a:xfrm>
            <a:off x="0" y="2"/>
            <a:ext cx="9144000" cy="734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147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9525</TotalTime>
  <Words>362</Words>
  <Application>Microsoft Office PowerPoint</Application>
  <PresentationFormat>Pokaz na ekranie (4:3)</PresentationFormat>
  <Paragraphs>42</Paragraphs>
  <Slides>7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Panasiuk Małgorzata</dc:creator>
  <cp:lastModifiedBy>Miecznikowski Paweł</cp:lastModifiedBy>
  <cp:revision>283</cp:revision>
  <cp:lastPrinted>2019-01-02T11:35:57Z</cp:lastPrinted>
  <dcterms:created xsi:type="dcterms:W3CDTF">2016-10-25T09:46:09Z</dcterms:created>
  <dcterms:modified xsi:type="dcterms:W3CDTF">2019-05-24T08:46:07Z</dcterms:modified>
</cp:coreProperties>
</file>