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32" r:id="rId1"/>
  </p:sldMasterIdLst>
  <p:handoutMasterIdLst>
    <p:handoutMasterId r:id="rId20"/>
  </p:handoutMasterIdLst>
  <p:sldIdLst>
    <p:sldId id="256" r:id="rId2"/>
    <p:sldId id="280" r:id="rId3"/>
    <p:sldId id="274" r:id="rId4"/>
    <p:sldId id="275" r:id="rId5"/>
    <p:sldId id="264" r:id="rId6"/>
    <p:sldId id="279" r:id="rId7"/>
    <p:sldId id="278" r:id="rId8"/>
    <p:sldId id="285" r:id="rId9"/>
    <p:sldId id="286" r:id="rId10"/>
    <p:sldId id="287" r:id="rId11"/>
    <p:sldId id="283" r:id="rId12"/>
    <p:sldId id="284" r:id="rId13"/>
    <p:sldId id="265" r:id="rId14"/>
    <p:sldId id="260" r:id="rId15"/>
    <p:sldId id="268" r:id="rId16"/>
    <p:sldId id="270" r:id="rId17"/>
    <p:sldId id="271" r:id="rId18"/>
    <p:sldId id="272" r:id="rId19"/>
  </p:sldIdLst>
  <p:sldSz cx="9144000" cy="6858000" type="screen4x3"/>
  <p:notesSz cx="6797675" cy="9926638"/>
  <p:defaultTextStyle>
    <a:defPPr>
      <a:defRPr lang="pl-P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620"/>
    <p:restoredTop sz="98596" autoAdjust="0"/>
  </p:normalViewPr>
  <p:slideViewPr>
    <p:cSldViewPr>
      <p:cViewPr>
        <p:scale>
          <a:sx n="100" d="100"/>
          <a:sy n="100" d="100"/>
        </p:scale>
        <p:origin x="-1230" y="-31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handoutMaster" Target="handoutMasters/handout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nagłówka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l-PL"/>
          </a:p>
        </p:txBody>
      </p:sp>
      <p:sp>
        <p:nvSpPr>
          <p:cNvPr id="3" name="Symbol zastępczy daty 2"/>
          <p:cNvSpPr>
            <a:spLocks noGrp="1"/>
          </p:cNvSpPr>
          <p:nvPr>
            <p:ph type="dt" sz="quarter" idx="1"/>
          </p:nvPr>
        </p:nvSpPr>
        <p:spPr>
          <a:xfrm>
            <a:off x="3849688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042044A-930E-431A-922A-802ACA9CA6A2}" type="datetimeFigureOut">
              <a:rPr lang="pl-PL" smtClean="0"/>
              <a:t>2014-01-28</a:t>
            </a:fld>
            <a:endParaRPr lang="pl-PL"/>
          </a:p>
        </p:txBody>
      </p:sp>
      <p:sp>
        <p:nvSpPr>
          <p:cNvPr id="4" name="Symbol zastępczy stopki 3"/>
          <p:cNvSpPr>
            <a:spLocks noGrp="1"/>
          </p:cNvSpPr>
          <p:nvPr>
            <p:ph type="ftr" sz="quarter" idx="2"/>
          </p:nvPr>
        </p:nvSpPr>
        <p:spPr>
          <a:xfrm>
            <a:off x="0" y="9428163"/>
            <a:ext cx="2946400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l-PL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3"/>
          </p:nvPr>
        </p:nvSpPr>
        <p:spPr>
          <a:xfrm>
            <a:off x="3849688" y="9428163"/>
            <a:ext cx="2946400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59D431E-4F71-47B8-9397-EC98C0A34DA7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971132977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0"/>
            <a:ext cx="752475" cy="6858000"/>
          </a:xfrm>
          <a:prstGeom prst="rect">
            <a:avLst/>
          </a:prstGeom>
          <a:solidFill>
            <a:schemeClr val="bg2"/>
          </a:solidFill>
          <a:ln>
            <a:noFill/>
          </a:ln>
          <a:effectLst>
            <a:innerShdw blurRad="190500" dist="25400">
              <a:prstClr val="black">
                <a:alpha val="6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ffectLst>
                <a:innerShdw blurRad="63500" dist="50800" dir="18900000">
                  <a:prstClr val="black">
                    <a:alpha val="50000"/>
                  </a:prstClr>
                </a:innerShdw>
              </a:effectLst>
            </a:endParaRPr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216152" y="1267485"/>
            <a:ext cx="7235981" cy="5133316"/>
          </a:xfrm>
        </p:spPr>
        <p:txBody>
          <a:bodyPr/>
          <a:lstStyle>
            <a:lvl1pPr>
              <a:defRPr sz="11500"/>
            </a:lvl1pPr>
          </a:lstStyle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16151" y="201702"/>
            <a:ext cx="6189583" cy="949569"/>
          </a:xfrm>
        </p:spPr>
        <p:txBody>
          <a:bodyPr>
            <a:normAutofit/>
          </a:bodyPr>
          <a:lstStyle>
            <a:lvl1pPr marL="0" indent="0" algn="r">
              <a:buNone/>
              <a:defRPr sz="2400">
                <a:solidFill>
                  <a:schemeClr val="tx2">
                    <a:lumMod val="60000"/>
                    <a:lumOff val="4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l-PL" smtClean="0"/>
              <a:t>Kliknij, aby edytować styl wzorca podtytułu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09D5FD-85D1-45FF-9793-0DCBD04FAECB}" type="datetimeFigureOut">
              <a:rPr lang="pl-PL" smtClean="0"/>
              <a:t>2014-01-28</a:t>
            </a:fld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150469" y="236415"/>
            <a:ext cx="785301" cy="365125"/>
          </a:xfrm>
        </p:spPr>
        <p:txBody>
          <a:bodyPr/>
          <a:lstStyle>
            <a:lvl1pPr>
              <a:defRPr sz="1400"/>
            </a:lvl1pPr>
          </a:lstStyle>
          <a:p>
            <a:fld id="{4349723E-55BA-441C-9B09-C0A77962D6A2}" type="slidenum">
              <a:rPr lang="pl-PL" smtClean="0"/>
              <a:t>‹#›</a:t>
            </a:fld>
            <a:endParaRPr lang="pl-PL"/>
          </a:p>
        </p:txBody>
      </p:sp>
      <p:grpSp>
        <p:nvGrpSpPr>
          <p:cNvPr id="7" name="Group 6"/>
          <p:cNvGrpSpPr/>
          <p:nvPr/>
        </p:nvGrpSpPr>
        <p:grpSpPr>
          <a:xfrm>
            <a:off x="7467600" y="209550"/>
            <a:ext cx="657226" cy="431800"/>
            <a:chOff x="7467600" y="209550"/>
            <a:chExt cx="657226" cy="431800"/>
          </a:xfrm>
          <a:solidFill>
            <a:schemeClr val="tx2">
              <a:lumMod val="60000"/>
              <a:lumOff val="40000"/>
            </a:schemeClr>
          </a:solidFill>
        </p:grpSpPr>
        <p:sp>
          <p:nvSpPr>
            <p:cNvPr id="8" name="Freeform 5"/>
            <p:cNvSpPr>
              <a:spLocks/>
            </p:cNvSpPr>
            <p:nvPr/>
          </p:nvSpPr>
          <p:spPr bwMode="auto">
            <a:xfrm>
              <a:off x="7467600" y="209550"/>
              <a:ext cx="242887" cy="431800"/>
            </a:xfrm>
            <a:custGeom>
              <a:avLst/>
              <a:gdLst/>
              <a:ahLst/>
              <a:cxnLst>
                <a:cxn ang="0">
                  <a:pos x="62" y="0"/>
                </a:cxn>
                <a:cxn ang="0">
                  <a:pos x="0" y="0"/>
                </a:cxn>
                <a:cxn ang="0">
                  <a:pos x="89" y="136"/>
                </a:cxn>
                <a:cxn ang="0">
                  <a:pos x="89" y="136"/>
                </a:cxn>
                <a:cxn ang="0">
                  <a:pos x="0" y="272"/>
                </a:cxn>
                <a:cxn ang="0">
                  <a:pos x="62" y="272"/>
                </a:cxn>
                <a:cxn ang="0">
                  <a:pos x="153" y="136"/>
                </a:cxn>
                <a:cxn ang="0">
                  <a:pos x="62" y="0"/>
                </a:cxn>
              </a:cxnLst>
              <a:rect l="0" t="0" r="r" b="b"/>
              <a:pathLst>
                <a:path w="153" h="272">
                  <a:moveTo>
                    <a:pt x="62" y="0"/>
                  </a:moveTo>
                  <a:lnTo>
                    <a:pt x="0" y="0"/>
                  </a:lnTo>
                  <a:lnTo>
                    <a:pt x="89" y="136"/>
                  </a:lnTo>
                  <a:lnTo>
                    <a:pt x="89" y="136"/>
                  </a:lnTo>
                  <a:lnTo>
                    <a:pt x="0" y="272"/>
                  </a:lnTo>
                  <a:lnTo>
                    <a:pt x="62" y="272"/>
                  </a:lnTo>
                  <a:lnTo>
                    <a:pt x="153" y="136"/>
                  </a:lnTo>
                  <a:lnTo>
                    <a:pt x="62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" name="Freeform 5"/>
            <p:cNvSpPr>
              <a:spLocks/>
            </p:cNvSpPr>
            <p:nvPr/>
          </p:nvSpPr>
          <p:spPr bwMode="auto">
            <a:xfrm>
              <a:off x="7677151" y="209550"/>
              <a:ext cx="242887" cy="431800"/>
            </a:xfrm>
            <a:custGeom>
              <a:avLst/>
              <a:gdLst/>
              <a:ahLst/>
              <a:cxnLst>
                <a:cxn ang="0">
                  <a:pos x="62" y="0"/>
                </a:cxn>
                <a:cxn ang="0">
                  <a:pos x="0" y="0"/>
                </a:cxn>
                <a:cxn ang="0">
                  <a:pos x="89" y="136"/>
                </a:cxn>
                <a:cxn ang="0">
                  <a:pos x="89" y="136"/>
                </a:cxn>
                <a:cxn ang="0">
                  <a:pos x="0" y="272"/>
                </a:cxn>
                <a:cxn ang="0">
                  <a:pos x="62" y="272"/>
                </a:cxn>
                <a:cxn ang="0">
                  <a:pos x="153" y="136"/>
                </a:cxn>
                <a:cxn ang="0">
                  <a:pos x="62" y="0"/>
                </a:cxn>
              </a:cxnLst>
              <a:rect l="0" t="0" r="r" b="b"/>
              <a:pathLst>
                <a:path w="153" h="272">
                  <a:moveTo>
                    <a:pt x="62" y="0"/>
                  </a:moveTo>
                  <a:lnTo>
                    <a:pt x="0" y="0"/>
                  </a:lnTo>
                  <a:lnTo>
                    <a:pt x="89" y="136"/>
                  </a:lnTo>
                  <a:lnTo>
                    <a:pt x="89" y="136"/>
                  </a:lnTo>
                  <a:lnTo>
                    <a:pt x="0" y="272"/>
                  </a:lnTo>
                  <a:lnTo>
                    <a:pt x="62" y="272"/>
                  </a:lnTo>
                  <a:lnTo>
                    <a:pt x="153" y="136"/>
                  </a:lnTo>
                  <a:lnTo>
                    <a:pt x="62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" name="Freeform 5"/>
            <p:cNvSpPr>
              <a:spLocks/>
            </p:cNvSpPr>
            <p:nvPr/>
          </p:nvSpPr>
          <p:spPr bwMode="auto">
            <a:xfrm>
              <a:off x="7881939" y="209550"/>
              <a:ext cx="242887" cy="431800"/>
            </a:xfrm>
            <a:custGeom>
              <a:avLst/>
              <a:gdLst/>
              <a:ahLst/>
              <a:cxnLst>
                <a:cxn ang="0">
                  <a:pos x="62" y="0"/>
                </a:cxn>
                <a:cxn ang="0">
                  <a:pos x="0" y="0"/>
                </a:cxn>
                <a:cxn ang="0">
                  <a:pos x="89" y="136"/>
                </a:cxn>
                <a:cxn ang="0">
                  <a:pos x="89" y="136"/>
                </a:cxn>
                <a:cxn ang="0">
                  <a:pos x="0" y="272"/>
                </a:cxn>
                <a:cxn ang="0">
                  <a:pos x="62" y="272"/>
                </a:cxn>
                <a:cxn ang="0">
                  <a:pos x="153" y="136"/>
                </a:cxn>
                <a:cxn ang="0">
                  <a:pos x="62" y="0"/>
                </a:cxn>
              </a:cxnLst>
              <a:rect l="0" t="0" r="r" b="b"/>
              <a:pathLst>
                <a:path w="153" h="272">
                  <a:moveTo>
                    <a:pt x="62" y="0"/>
                  </a:moveTo>
                  <a:lnTo>
                    <a:pt x="0" y="0"/>
                  </a:lnTo>
                  <a:lnTo>
                    <a:pt x="89" y="136"/>
                  </a:lnTo>
                  <a:lnTo>
                    <a:pt x="89" y="136"/>
                  </a:lnTo>
                  <a:lnTo>
                    <a:pt x="0" y="272"/>
                  </a:lnTo>
                  <a:lnTo>
                    <a:pt x="62" y="272"/>
                  </a:lnTo>
                  <a:lnTo>
                    <a:pt x="153" y="136"/>
                  </a:lnTo>
                  <a:lnTo>
                    <a:pt x="62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500"/>
                            </p:stCondLst>
                            <p:childTnLst>
                              <p:par>
                                <p:cTn id="9" presetID="10" presetClass="entr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1" grpId="1" animBg="1"/>
    </p:bld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19200" y="5257800"/>
            <a:ext cx="7239000" cy="1143000"/>
          </a:xfrm>
        </p:spPr>
        <p:txBody>
          <a:bodyPr>
            <a:noAutofit/>
          </a:bodyPr>
          <a:lstStyle>
            <a:lvl1pPr algn="l">
              <a:defRPr sz="7200" baseline="0">
                <a:ln w="12700">
                  <a:solidFill>
                    <a:schemeClr val="tx2"/>
                  </a:solidFill>
                </a:ln>
              </a:defRPr>
            </a:lvl1pPr>
          </a:lstStyle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19200" y="838200"/>
            <a:ext cx="7467600" cy="4419600"/>
          </a:xfrm>
        </p:spPr>
        <p:txBody>
          <a:bodyPr>
            <a:normAutofit/>
          </a:bodyPr>
          <a:lstStyle>
            <a:lvl1pPr>
              <a:defRPr sz="2800"/>
            </a:lvl1pPr>
            <a:lvl2pPr>
              <a:defRPr sz="1800">
                <a:solidFill>
                  <a:schemeClr val="tx1"/>
                </a:solidFill>
              </a:defRPr>
            </a:lvl2pPr>
            <a:lvl3pPr>
              <a:defRPr sz="1800">
                <a:solidFill>
                  <a:schemeClr val="tx1"/>
                </a:solidFill>
              </a:defRPr>
            </a:lvl3pPr>
            <a:lvl4pPr>
              <a:defRPr sz="1800">
                <a:solidFill>
                  <a:schemeClr val="tx1"/>
                </a:solidFill>
              </a:defRPr>
            </a:lvl4pPr>
            <a:lvl5pPr>
              <a:defRPr sz="1800">
                <a:solidFill>
                  <a:schemeClr val="tx1"/>
                </a:solidFill>
              </a:defRPr>
            </a:lvl5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09D5FD-85D1-45FF-9793-0DCBD04FAECB}" type="datetimeFigureOut">
              <a:rPr lang="pl-PL" smtClean="0"/>
              <a:t>2014-01-28</a:t>
            </a:fld>
            <a:endParaRPr lang="pl-PL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4349723E-55BA-441C-9B09-C0A77962D6A2}" type="slidenum">
              <a:rPr lang="pl-PL" smtClean="0"/>
              <a:t>‹#›</a:t>
            </a:fld>
            <a:endParaRPr lang="pl-PL"/>
          </a:p>
        </p:txBody>
      </p:sp>
      <p:sp>
        <p:nvSpPr>
          <p:cNvPr id="12" name="Footer Placeholder 11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pl-PL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19199" y="4484080"/>
            <a:ext cx="7239001" cy="762000"/>
          </a:xfrm>
        </p:spPr>
        <p:txBody>
          <a:bodyPr bIns="0" anchor="b"/>
          <a:lstStyle>
            <a:lvl1pPr marL="0" indent="0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13" name="Title 1"/>
          <p:cNvSpPr>
            <a:spLocks noGrp="1"/>
          </p:cNvSpPr>
          <p:nvPr>
            <p:ph type="title"/>
          </p:nvPr>
        </p:nvSpPr>
        <p:spPr>
          <a:xfrm>
            <a:off x="1219200" y="5257800"/>
            <a:ext cx="7239000" cy="1143000"/>
          </a:xfrm>
        </p:spPr>
        <p:txBody>
          <a:bodyPr>
            <a:noAutofit/>
          </a:bodyPr>
          <a:lstStyle>
            <a:lvl1pPr algn="l">
              <a:defRPr sz="7200" baseline="0">
                <a:ln w="12700">
                  <a:solidFill>
                    <a:schemeClr val="tx2"/>
                  </a:solidFill>
                </a:ln>
              </a:defRPr>
            </a:lvl1pPr>
          </a:lstStyle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19" name="Date Placeholder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09D5FD-85D1-45FF-9793-0DCBD04FAECB}" type="datetimeFigureOut">
              <a:rPr lang="pl-PL" smtClean="0"/>
              <a:t>2014-01-28</a:t>
            </a:fld>
            <a:endParaRPr lang="pl-PL"/>
          </a:p>
        </p:txBody>
      </p:sp>
      <p:sp>
        <p:nvSpPr>
          <p:cNvPr id="20" name="Slide Number Placeholder 19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4349723E-55BA-441C-9B09-C0A77962D6A2}" type="slidenum">
              <a:rPr lang="pl-PL" smtClean="0"/>
              <a:t>‹#›</a:t>
            </a:fld>
            <a:endParaRPr lang="pl-PL"/>
          </a:p>
        </p:txBody>
      </p:sp>
      <p:sp>
        <p:nvSpPr>
          <p:cNvPr id="21" name="Footer Placeholder 20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pl-PL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09D5FD-85D1-45FF-9793-0DCBD04FAECB}" type="datetimeFigureOut">
              <a:rPr lang="pl-PL" smtClean="0"/>
              <a:t>2014-01-28</a:t>
            </a:fld>
            <a:endParaRPr lang="pl-P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49723E-55BA-441C-9B09-C0A77962D6A2}" type="slidenum">
              <a:rPr lang="pl-PL" smtClean="0"/>
              <a:t>‹#›</a:t>
            </a:fld>
            <a:endParaRPr lang="pl-PL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216152" y="841248"/>
            <a:ext cx="3730752" cy="4389120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5102352" y="841248"/>
            <a:ext cx="3730752" cy="4389120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19200" y="841248"/>
            <a:ext cx="3733800" cy="533400"/>
          </a:xfrm>
        </p:spPr>
        <p:txBody>
          <a:bodyPr anchor="t">
            <a:normAutofit/>
          </a:bodyPr>
          <a:lstStyle>
            <a:lvl1pPr marL="0" indent="0">
              <a:buNone/>
              <a:defRPr sz="18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105400" y="841248"/>
            <a:ext cx="3735267" cy="533400"/>
          </a:xfrm>
        </p:spPr>
        <p:txBody>
          <a:bodyPr anchor="t">
            <a:normAutofit/>
          </a:bodyPr>
          <a:lstStyle>
            <a:lvl1pPr marL="0" indent="0">
              <a:buNone/>
              <a:defRPr sz="18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09D5FD-85D1-45FF-9793-0DCBD04FAECB}" type="datetimeFigureOut">
              <a:rPr lang="pl-PL" smtClean="0"/>
              <a:t>2014-01-28</a:t>
            </a:fld>
            <a:endParaRPr lang="pl-PL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49723E-55BA-441C-9B09-C0A77962D6A2}" type="slidenum">
              <a:rPr lang="pl-PL" smtClean="0"/>
              <a:t>‹#›</a:t>
            </a:fld>
            <a:endParaRPr lang="pl-PL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1216152" y="1380744"/>
            <a:ext cx="3730752" cy="3840480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5102352" y="1380743"/>
            <a:ext cx="3730752" cy="3840480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09D5FD-85D1-45FF-9793-0DCBD04FAECB}" type="datetimeFigureOut">
              <a:rPr lang="pl-PL" smtClean="0"/>
              <a:t>2014-01-28</a:t>
            </a:fld>
            <a:endParaRPr lang="pl-PL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49723E-55BA-441C-9B09-C0A77962D6A2}" type="slidenum">
              <a:rPr lang="pl-PL" smtClean="0"/>
              <a:t>‹#›</a:t>
            </a:fld>
            <a:endParaRPr lang="pl-PL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09D5FD-85D1-45FF-9793-0DCBD04FAECB}" type="datetimeFigureOut">
              <a:rPr lang="pl-PL" smtClean="0"/>
              <a:t>2014-01-28</a:t>
            </a:fld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4349723E-55BA-441C-9B09-C0A77962D6A2}" type="slidenum">
              <a:rPr lang="pl-PL" smtClean="0"/>
              <a:t>‹#›</a:t>
            </a:fld>
            <a:endParaRPr lang="pl-PL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pl-PL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715000" y="395287"/>
            <a:ext cx="3008313" cy="1162050"/>
          </a:xfrm>
        </p:spPr>
        <p:txBody>
          <a:bodyPr anchor="b"/>
          <a:lstStyle>
            <a:lvl1pPr algn="l">
              <a:defRPr sz="2000" b="1">
                <a:ln>
                  <a:noFill/>
                </a:ln>
                <a:solidFill>
                  <a:srgbClr val="FF7605"/>
                </a:solidFill>
                <a:effectLst/>
              </a:defRPr>
            </a:lvl1pPr>
          </a:lstStyle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715000" y="1557337"/>
            <a:ext cx="3008313" cy="4386263"/>
          </a:xfrm>
        </p:spPr>
        <p:txBody>
          <a:bodyPr/>
          <a:lstStyle>
            <a:lvl1pPr marL="0" indent="0">
              <a:buNone/>
              <a:defRPr sz="14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14" name="Content Placeholder 13"/>
          <p:cNvSpPr>
            <a:spLocks noGrp="1"/>
          </p:cNvSpPr>
          <p:nvPr>
            <p:ph sz="quarter" idx="13"/>
          </p:nvPr>
        </p:nvSpPr>
        <p:spPr>
          <a:xfrm>
            <a:off x="914400" y="381000"/>
            <a:ext cx="4800600" cy="5943600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/>
          </a:p>
        </p:txBody>
      </p:sp>
      <p:sp>
        <p:nvSpPr>
          <p:cNvPr id="9" name="Date Placeholder 8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E209D5FD-85D1-45FF-9793-0DCBD04FAECB}" type="datetimeFigureOut">
              <a:rPr lang="pl-PL" smtClean="0"/>
              <a:t>2014-01-28</a:t>
            </a:fld>
            <a:endParaRPr lang="pl-PL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4349723E-55BA-441C-9B09-C0A77962D6A2}" type="slidenum">
              <a:rPr lang="pl-PL" smtClean="0"/>
              <a:t>‹#›</a:t>
            </a:fld>
            <a:endParaRPr lang="pl-PL"/>
          </a:p>
        </p:txBody>
      </p:sp>
      <p:sp>
        <p:nvSpPr>
          <p:cNvPr id="13" name="Footer Placeholder 12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endParaRPr lang="pl-PL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19200" y="4624754"/>
            <a:ext cx="5486400" cy="404446"/>
          </a:xfrm>
        </p:spPr>
        <p:txBody>
          <a:bodyPr bIns="0" anchor="b"/>
          <a:lstStyle>
            <a:lvl1pPr algn="l">
              <a:defRPr sz="2000" b="1">
                <a:ln w="12700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323975" y="381000"/>
            <a:ext cx="5867400" cy="4081462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l-PL" smtClean="0"/>
              <a:t>Kliknij ikonę, aby dodać obraz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19200" y="5029200"/>
            <a:ext cx="4038600" cy="1371600"/>
          </a:xfrm>
        </p:spPr>
        <p:txBody>
          <a:bodyPr/>
          <a:lstStyle>
            <a:lvl1pPr marL="0" indent="0">
              <a:buNone/>
              <a:defRPr sz="1400">
                <a:solidFill>
                  <a:schemeClr val="tx1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09D5FD-85D1-45FF-9793-0DCBD04FAECB}" type="datetimeFigureOut">
              <a:rPr lang="pl-PL" smtClean="0"/>
              <a:t>2014-01-28</a:t>
            </a:fld>
            <a:endParaRPr lang="pl-P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49723E-55BA-441C-9B09-C0A77962D6A2}" type="slidenum">
              <a:rPr lang="pl-PL" smtClean="0"/>
              <a:t>‹#›</a:t>
            </a:fld>
            <a:endParaRPr lang="pl-PL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09D5FD-85D1-45FF-9793-0DCBD04FAECB}" type="datetimeFigureOut">
              <a:rPr lang="pl-PL" smtClean="0"/>
              <a:t>2014-01-28</a:t>
            </a:fld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49723E-55BA-441C-9B09-C0A77962D6A2}" type="slidenum">
              <a:rPr lang="pl-PL" smtClean="0"/>
              <a:t>‹#›</a:t>
            </a:fld>
            <a:endParaRPr lang="pl-PL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l-PL" smtClean="0"/>
              <a:t>Kliknij, aby edytować styl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09D5FD-85D1-45FF-9793-0DCBD04FAECB}" type="datetimeFigureOut">
              <a:rPr lang="pl-PL" smtClean="0"/>
              <a:t>2014-01-28</a:t>
            </a:fld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49723E-55BA-441C-9B09-C0A77962D6A2}" type="slidenum">
              <a:rPr lang="pl-PL" smtClean="0"/>
              <a:t>‹#›</a:t>
            </a:fld>
            <a:endParaRPr lang="pl-PL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0" y="0"/>
            <a:ext cx="228600" cy="6858000"/>
          </a:xfrm>
          <a:prstGeom prst="rect">
            <a:avLst/>
          </a:prstGeom>
          <a:gradFill>
            <a:gsLst>
              <a:gs pos="0">
                <a:schemeClr val="accent1"/>
              </a:gs>
              <a:gs pos="52000">
                <a:schemeClr val="accent6">
                  <a:lumMod val="75000"/>
                </a:schemeClr>
              </a:gs>
              <a:gs pos="100000">
                <a:schemeClr val="accent6">
                  <a:lumMod val="50000"/>
                </a:schemeClr>
              </a:gs>
            </a:gsLst>
            <a:lin ang="5400000" scaled="0"/>
          </a:gradFill>
          <a:ln>
            <a:noFill/>
          </a:ln>
          <a:effectLst>
            <a:innerShdw blurRad="190500" dist="25400">
              <a:prstClr val="black">
                <a:alpha val="6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ffectLst>
                <a:innerShdw blurRad="63500" dist="50800" dir="18900000">
                  <a:prstClr val="black">
                    <a:alpha val="50000"/>
                  </a:prstClr>
                </a:innerShdw>
              </a:effectLst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0" y="0"/>
            <a:ext cx="228600" cy="6858000"/>
          </a:xfrm>
          <a:prstGeom prst="rect">
            <a:avLst/>
          </a:prstGeom>
          <a:solidFill>
            <a:schemeClr val="bg2"/>
          </a:solidFill>
          <a:ln>
            <a:noFill/>
          </a:ln>
          <a:effectLst>
            <a:innerShdw blurRad="190500" dist="25400">
              <a:prstClr val="black">
                <a:alpha val="6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ffectLst>
                <a:innerShdw blurRad="63500" dist="50800" dir="18900000">
                  <a:prstClr val="black">
                    <a:alpha val="50000"/>
                  </a:prstClr>
                </a:innerShdw>
              </a:effectLst>
            </a:endParaRPr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19200" y="5257800"/>
            <a:ext cx="7239000" cy="1143000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/>
          <a:p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19200" y="838200"/>
            <a:ext cx="7467600" cy="44196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259680" y="6553200"/>
            <a:ext cx="7162800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lumMod val="60000"/>
                    <a:lumOff val="40000"/>
                  </a:schemeClr>
                </a:solidFill>
              </a:defRPr>
            </a:lvl1pPr>
          </a:lstStyle>
          <a:p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86800" y="5740400"/>
            <a:ext cx="3810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 b="0">
                <a:solidFill>
                  <a:schemeClr val="tx2">
                    <a:lumMod val="60000"/>
                    <a:lumOff val="40000"/>
                  </a:schemeClr>
                </a:solidFill>
              </a:defRPr>
            </a:lvl1pPr>
          </a:lstStyle>
          <a:p>
            <a:fld id="{4349723E-55BA-441C-9B09-C0A77962D6A2}" type="slidenum">
              <a:rPr lang="pl-PL" smtClean="0"/>
              <a:t>‹#›</a:t>
            </a:fld>
            <a:endParaRPr lang="pl-PL"/>
          </a:p>
        </p:txBody>
      </p:sp>
      <p:sp>
        <p:nvSpPr>
          <p:cNvPr id="16" name="Freeform 5"/>
          <p:cNvSpPr>
            <a:spLocks/>
          </p:cNvSpPr>
          <p:nvPr/>
        </p:nvSpPr>
        <p:spPr bwMode="auto">
          <a:xfrm>
            <a:off x="8453438" y="5715000"/>
            <a:ext cx="242887" cy="431800"/>
          </a:xfrm>
          <a:custGeom>
            <a:avLst/>
            <a:gdLst/>
            <a:ahLst/>
            <a:cxnLst>
              <a:cxn ang="0">
                <a:pos x="62" y="0"/>
              </a:cxn>
              <a:cxn ang="0">
                <a:pos x="0" y="0"/>
              </a:cxn>
              <a:cxn ang="0">
                <a:pos x="89" y="136"/>
              </a:cxn>
              <a:cxn ang="0">
                <a:pos x="89" y="136"/>
              </a:cxn>
              <a:cxn ang="0">
                <a:pos x="0" y="272"/>
              </a:cxn>
              <a:cxn ang="0">
                <a:pos x="62" y="272"/>
              </a:cxn>
              <a:cxn ang="0">
                <a:pos x="153" y="136"/>
              </a:cxn>
              <a:cxn ang="0">
                <a:pos x="62" y="0"/>
              </a:cxn>
            </a:cxnLst>
            <a:rect l="0" t="0" r="r" b="b"/>
            <a:pathLst>
              <a:path w="153" h="272">
                <a:moveTo>
                  <a:pt x="62" y="0"/>
                </a:moveTo>
                <a:lnTo>
                  <a:pt x="0" y="0"/>
                </a:lnTo>
                <a:lnTo>
                  <a:pt x="89" y="136"/>
                </a:lnTo>
                <a:lnTo>
                  <a:pt x="89" y="136"/>
                </a:lnTo>
                <a:lnTo>
                  <a:pt x="0" y="272"/>
                </a:lnTo>
                <a:lnTo>
                  <a:pt x="62" y="272"/>
                </a:lnTo>
                <a:lnTo>
                  <a:pt x="153" y="136"/>
                </a:lnTo>
                <a:lnTo>
                  <a:pt x="62" y="0"/>
                </a:lnTo>
                <a:close/>
              </a:path>
            </a:pathLst>
          </a:custGeom>
          <a:solidFill>
            <a:schemeClr val="tx2">
              <a:lumMod val="60000"/>
              <a:lumOff val="40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16200000">
            <a:off x="-1198682" y="4821116"/>
            <a:ext cx="2625969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rgbClr val="FFFFFF"/>
                </a:solidFill>
              </a:defRPr>
            </a:lvl1pPr>
          </a:lstStyle>
          <a:p>
            <a:fld id="{E209D5FD-85D1-45FF-9793-0DCBD04FAECB}" type="datetimeFigureOut">
              <a:rPr lang="pl-PL" smtClean="0"/>
              <a:t>2014-01-28</a:t>
            </a:fld>
            <a:endParaRPr lang="pl-P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33" r:id="rId1"/>
    <p:sldLayoutId id="2147483734" r:id="rId2"/>
    <p:sldLayoutId id="2147483735" r:id="rId3"/>
    <p:sldLayoutId id="2147483736" r:id="rId4"/>
    <p:sldLayoutId id="2147483737" r:id="rId5"/>
    <p:sldLayoutId id="2147483738" r:id="rId6"/>
    <p:sldLayoutId id="2147483739" r:id="rId7"/>
    <p:sldLayoutId id="2147483740" r:id="rId8"/>
    <p:sldLayoutId id="2147483741" r:id="rId9"/>
    <p:sldLayoutId id="2147483742" r:id="rId10"/>
    <p:sldLayoutId id="2147483743" r:id="rId11"/>
  </p:sldLayoutIdLs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500"/>
                            </p:stCondLst>
                            <p:childTnLst>
                              <p:par>
                                <p:cTn id="9" presetID="10" presetClass="entr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13" grpId="1" animBg="1"/>
    </p:bldLst>
  </p:timing>
  <p:txStyles>
    <p:titleStyle>
      <a:lvl1pPr algn="l" defTabSz="914400" rtl="0" eaLnBrk="1" latinLnBrk="0" hangingPunct="1">
        <a:spcBef>
          <a:spcPct val="0"/>
        </a:spcBef>
        <a:buNone/>
        <a:defRPr sz="7200" b="1" kern="1200">
          <a:ln w="12700">
            <a:solidFill>
              <a:schemeClr val="tx2"/>
            </a:solidFill>
          </a:ln>
          <a:solidFill>
            <a:schemeClr val="bg1"/>
          </a:solidFill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»"/>
        <a:defRPr sz="28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˃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Calibri" pitchFamily="34" charset="0"/>
        <a:buChar char="+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Clr>
          <a:schemeClr val="tx1"/>
        </a:buClr>
        <a:buFont typeface="Calibri" pitchFamily="34" charset="0"/>
        <a:buChar char="&gt;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Calibri" pitchFamily="34" charset="0"/>
        <a:buChar char="+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Clr>
          <a:schemeClr val="tx1"/>
        </a:buClr>
        <a:buFont typeface="Calibri" pitchFamily="34" charset="0"/>
        <a:buChar char="»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Clr>
          <a:schemeClr val="tx1"/>
        </a:buClr>
        <a:buFont typeface="Calibri" pitchFamily="34" charset="0"/>
        <a:buChar char="−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7" Type="http://schemas.openxmlformats.org/officeDocument/2006/relationships/image" Target="../media/image9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8.jpeg"/><Relationship Id="rId5" Type="http://schemas.openxmlformats.org/officeDocument/2006/relationships/image" Target="../media/image7.jpeg"/><Relationship Id="rId4" Type="http://schemas.openxmlformats.org/officeDocument/2006/relationships/image" Target="../media/image3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1.jpeg"/><Relationship Id="rId4" Type="http://schemas.openxmlformats.org/officeDocument/2006/relationships/image" Target="../media/image10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1.jpeg"/><Relationship Id="rId4" Type="http://schemas.openxmlformats.org/officeDocument/2006/relationships/image" Target="../media/image12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1.jpeg"/><Relationship Id="rId4" Type="http://schemas.openxmlformats.org/officeDocument/2006/relationships/image" Target="../media/image13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5.jpeg"/><Relationship Id="rId4" Type="http://schemas.openxmlformats.org/officeDocument/2006/relationships/image" Target="../media/image3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7.jpeg"/><Relationship Id="rId4" Type="http://schemas.openxmlformats.org/officeDocument/2006/relationships/image" Target="../media/image16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7.jpeg"/><Relationship Id="rId5" Type="http://schemas.openxmlformats.org/officeDocument/2006/relationships/image" Target="../media/image19.jpeg"/><Relationship Id="rId4" Type="http://schemas.openxmlformats.org/officeDocument/2006/relationships/image" Target="../media/image18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1.jpeg"/><Relationship Id="rId4" Type="http://schemas.openxmlformats.org/officeDocument/2006/relationships/image" Target="../media/image20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1.jpeg"/><Relationship Id="rId4" Type="http://schemas.openxmlformats.org/officeDocument/2006/relationships/image" Target="../media/image22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1.jpeg"/><Relationship Id="rId5" Type="http://schemas.openxmlformats.org/officeDocument/2006/relationships/image" Target="../media/image24.jpeg"/><Relationship Id="rId4" Type="http://schemas.openxmlformats.org/officeDocument/2006/relationships/image" Target="../media/image23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3" Type="http://schemas.openxmlformats.org/officeDocument/2006/relationships/image" Target="../media/image26.png"/><Relationship Id="rId7" Type="http://schemas.openxmlformats.org/officeDocument/2006/relationships/image" Target="../media/image30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9.jpeg"/><Relationship Id="rId5" Type="http://schemas.openxmlformats.org/officeDocument/2006/relationships/image" Target="../media/image28.jpeg"/><Relationship Id="rId4" Type="http://schemas.openxmlformats.org/officeDocument/2006/relationships/image" Target="../media/image27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openxmlformats.org/officeDocument/2006/relationships/image" Target="../media/image32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187624" y="2564905"/>
            <a:ext cx="7560840" cy="2736304"/>
          </a:xfrm>
        </p:spPr>
        <p:txBody>
          <a:bodyPr>
            <a:normAutofit/>
          </a:bodyPr>
          <a:lstStyle/>
          <a:p>
            <a:pPr algn="ctr"/>
            <a:r>
              <a:rPr lang="pl-PL" b="1" i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„Przebudowa </a:t>
            </a:r>
            <a:r>
              <a:rPr lang="pl-PL" b="1" i="1" dirty="0">
                <a:solidFill>
                  <a:schemeClr val="tx1">
                    <a:lumMod val="75000"/>
                    <a:lumOff val="25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drogi ekspresowej S8 odcinek węzeł Powązkowska – węzeł Marki (ul. </a:t>
            </a:r>
            <a:r>
              <a:rPr lang="pl-PL" b="1" i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Piłsudskiego). </a:t>
            </a:r>
          </a:p>
          <a:p>
            <a:pPr algn="ctr"/>
            <a:endParaRPr lang="pl-PL" b="1" i="1" dirty="0" smtClean="0">
              <a:solidFill>
                <a:schemeClr val="tx1">
                  <a:lumMod val="75000"/>
                  <a:lumOff val="25000"/>
                </a:schemeClr>
              </a:solidFill>
              <a:latin typeface="Helvetica" panose="020B0604020202020204" pitchFamily="34" charset="0"/>
              <a:cs typeface="Helvetica" panose="020B0604020202020204" pitchFamily="34" charset="0"/>
            </a:endParaRPr>
          </a:p>
          <a:p>
            <a:pPr algn="ctr"/>
            <a:r>
              <a:rPr lang="pl-PL" b="1" i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Etap II: </a:t>
            </a:r>
            <a:r>
              <a:rPr lang="pl-PL" b="1" i="1" dirty="0">
                <a:solidFill>
                  <a:schemeClr val="tx1">
                    <a:lumMod val="75000"/>
                    <a:lumOff val="25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węzeł </a:t>
            </a:r>
            <a:r>
              <a:rPr lang="pl-PL" b="1" i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Powązkowska – węzeł Modlińska”</a:t>
            </a:r>
          </a:p>
          <a:p>
            <a:pPr algn="ctr"/>
            <a:endParaRPr lang="pl-PL" b="1" i="1" dirty="0">
              <a:solidFill>
                <a:schemeClr val="tx1">
                  <a:lumMod val="75000"/>
                  <a:lumOff val="25000"/>
                </a:schemeClr>
              </a:solidFill>
              <a:latin typeface="Helvetica" panose="020B0604020202020204" pitchFamily="34" charset="0"/>
              <a:cs typeface="Helvetica" panose="020B0604020202020204" pitchFamily="34" charset="0"/>
            </a:endParaRPr>
          </a:p>
        </p:txBody>
      </p:sp>
      <p:pic>
        <p:nvPicPr>
          <p:cNvPr id="4" name="Obraz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63680" y="0"/>
            <a:ext cx="2880320" cy="864095"/>
          </a:xfrm>
          <a:prstGeom prst="rect">
            <a:avLst/>
          </a:prstGeom>
        </p:spPr>
      </p:pic>
      <p:pic>
        <p:nvPicPr>
          <p:cNvPr id="5" name="Picture 7" descr="http://upload.wikimedia.org/wikipedia/de/thumb/c/c8/GDDKiA-2011-Logo.svg/330px-GDDKiA-2011-Logo.svg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8447" y="155862"/>
            <a:ext cx="3246066" cy="7082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185049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ytuł 3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pl-PL" sz="5400" dirty="0">
                <a:solidFill>
                  <a:schemeClr val="tx1">
                    <a:lumMod val="75000"/>
                    <a:lumOff val="25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Prace </a:t>
            </a:r>
            <a:r>
              <a:rPr lang="pl-PL" sz="54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rozbiórkowe </a:t>
            </a:r>
            <a:br>
              <a:rPr lang="pl-PL" sz="54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</a:br>
            <a:r>
              <a:rPr lang="pl-PL" sz="54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i remontowe</a:t>
            </a:r>
            <a:endParaRPr lang="pl-PL" sz="5400" dirty="0">
              <a:solidFill>
                <a:schemeClr val="tx1">
                  <a:lumMod val="75000"/>
                  <a:lumOff val="25000"/>
                </a:schemeClr>
              </a:solidFill>
              <a:latin typeface="Helvetica" panose="020B0604020202020204" pitchFamily="34" charset="0"/>
              <a:cs typeface="Helvetica" panose="020B0604020202020204" pitchFamily="34" charset="0"/>
            </a:endParaRPr>
          </a:p>
        </p:txBody>
      </p:sp>
      <p:pic>
        <p:nvPicPr>
          <p:cNvPr id="6" name="Obraz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63680" y="0"/>
            <a:ext cx="2880320" cy="864095"/>
          </a:xfrm>
          <a:prstGeom prst="rect">
            <a:avLst/>
          </a:prstGeom>
        </p:spPr>
      </p:pic>
      <p:pic>
        <p:nvPicPr>
          <p:cNvPr id="5" name="Picture 7" descr="http://upload.wikimedia.org/wikipedia/de/thumb/c/c8/GDDKiA-2011-Logo.svg/330px-GDDKiA-2011-Logo.svg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8447" y="155862"/>
            <a:ext cx="3246066" cy="7082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730055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odtytuł 4"/>
          <p:cNvSpPr>
            <a:spLocks noGrp="1"/>
          </p:cNvSpPr>
          <p:nvPr>
            <p:ph type="subTitle" idx="1"/>
          </p:nvPr>
        </p:nvSpPr>
        <p:spPr>
          <a:xfrm>
            <a:off x="899592" y="1484784"/>
            <a:ext cx="7920879" cy="936104"/>
          </a:xfrm>
        </p:spPr>
        <p:txBody>
          <a:bodyPr>
            <a:noAutofit/>
          </a:bodyPr>
          <a:lstStyle/>
          <a:p>
            <a:pPr marL="285750" lvl="0" indent="-285750" algn="ctr">
              <a:buFont typeface="Arial" panose="020B0604020202020204" pitchFamily="34" charset="0"/>
              <a:buChar char="•"/>
            </a:pPr>
            <a:r>
              <a:rPr lang="pl-PL" sz="1800" b="1" dirty="0" smtClean="0">
                <a:solidFill>
                  <a:schemeClr val="bg2">
                    <a:lumMod val="75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W dniu 8 listopada </a:t>
            </a:r>
            <a:r>
              <a:rPr lang="pl-PL" sz="1800" b="1" dirty="0">
                <a:solidFill>
                  <a:schemeClr val="bg2">
                    <a:lumMod val="75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2013 została zamknięta j</a:t>
            </a:r>
            <a:r>
              <a:rPr lang="pl-PL" sz="1800" b="1" dirty="0" smtClean="0">
                <a:solidFill>
                  <a:schemeClr val="bg2">
                    <a:lumMod val="75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ezdnia </a:t>
            </a:r>
            <a:r>
              <a:rPr lang="pl-PL" sz="1800" b="1" dirty="0">
                <a:solidFill>
                  <a:schemeClr val="bg2">
                    <a:lumMod val="75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północna mostu </a:t>
            </a:r>
            <a:r>
              <a:rPr lang="pl-PL" sz="1800" b="1" dirty="0" smtClean="0">
                <a:solidFill>
                  <a:schemeClr val="bg2">
                    <a:lumMod val="75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Grota. </a:t>
            </a:r>
            <a:r>
              <a:rPr lang="pl-PL" sz="1800" b="1" dirty="0" smtClean="0">
                <a:latin typeface="Helvetica" panose="020B0604020202020204" pitchFamily="34" charset="0"/>
                <a:cs typeface="Helvetica" panose="020B0604020202020204" pitchFamily="34" charset="0"/>
              </a:rPr>
              <a:t>Ruch </a:t>
            </a:r>
            <a:r>
              <a:rPr lang="pl-PL" sz="1800" b="1" dirty="0">
                <a:latin typeface="Helvetica" panose="020B0604020202020204" pitchFamily="34" charset="0"/>
                <a:cs typeface="Helvetica" panose="020B0604020202020204" pitchFamily="34" charset="0"/>
              </a:rPr>
              <a:t>w obu kierunkach </a:t>
            </a:r>
            <a:r>
              <a:rPr lang="pl-PL" sz="1800" b="1" dirty="0" smtClean="0">
                <a:latin typeface="Helvetica" panose="020B0604020202020204" pitchFamily="34" charset="0"/>
                <a:cs typeface="Helvetica" panose="020B0604020202020204" pitchFamily="34" charset="0"/>
              </a:rPr>
              <a:t>odbywa się </a:t>
            </a:r>
            <a:r>
              <a:rPr lang="pl-PL" sz="1800" b="1" dirty="0">
                <a:latin typeface="Helvetica" panose="020B0604020202020204" pitchFamily="34" charset="0"/>
                <a:cs typeface="Helvetica" panose="020B0604020202020204" pitchFamily="34" charset="0"/>
              </a:rPr>
              <a:t>jezdnią </a:t>
            </a:r>
            <a:r>
              <a:rPr lang="pl-PL" sz="1800" b="1" dirty="0" smtClean="0">
                <a:latin typeface="Helvetica" panose="020B0604020202020204" pitchFamily="34" charset="0"/>
                <a:cs typeface="Helvetica" panose="020B0604020202020204" pitchFamily="34" charset="0"/>
              </a:rPr>
              <a:t>południową – dostępne są po dwa pasy ruchu w każdą stronę</a:t>
            </a:r>
            <a:endParaRPr lang="pl-PL" sz="1800" b="1" dirty="0" smtClean="0">
              <a:solidFill>
                <a:schemeClr val="bg2">
                  <a:lumMod val="75000"/>
                </a:schemeClr>
              </a:solidFill>
              <a:latin typeface="Helvetica" panose="020B0604020202020204" pitchFamily="34" charset="0"/>
              <a:cs typeface="Helvetica" panose="020B0604020202020204" pitchFamily="34" charset="0"/>
            </a:endParaRPr>
          </a:p>
        </p:txBody>
      </p:sp>
      <p:pic>
        <p:nvPicPr>
          <p:cNvPr id="6" name="Obraz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63680" y="0"/>
            <a:ext cx="2880320" cy="864095"/>
          </a:xfrm>
          <a:prstGeom prst="rect">
            <a:avLst/>
          </a:prstGeom>
        </p:spPr>
      </p:pic>
      <p:pic>
        <p:nvPicPr>
          <p:cNvPr id="10" name="Picture 7" descr="http://upload.wikimedia.org/wikipedia/de/thumb/c/c8/GDDKiA-2011-Logo.svg/330px-GDDKiA-2011-Logo.svg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8447" y="155862"/>
            <a:ext cx="3246066" cy="7082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1680" y="2492896"/>
            <a:ext cx="6820393" cy="418938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pole tekstowe 1"/>
          <p:cNvSpPr txBox="1"/>
          <p:nvPr/>
        </p:nvSpPr>
        <p:spPr>
          <a:xfrm>
            <a:off x="3171053" y="989906"/>
            <a:ext cx="367240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000" b="1" dirty="0" smtClean="0">
                <a:latin typeface="Helvetica" panose="020B0604020202020204" pitchFamily="34" charset="0"/>
                <a:cs typeface="Helvetica" panose="020B0604020202020204" pitchFamily="34" charset="0"/>
              </a:rPr>
              <a:t>Most Grota-Roweckiego (2T)</a:t>
            </a:r>
            <a:endParaRPr lang="pl-PL" sz="2000" b="1" dirty="0">
              <a:latin typeface="Helvetica" panose="020B0604020202020204" pitchFamily="34" charset="0"/>
              <a:cs typeface="Helvetica" panose="020B0604020202020204" pitchFamily="34" charset="0"/>
            </a:endParaRPr>
          </a:p>
        </p:txBody>
      </p:sp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2079" y="2521165"/>
            <a:ext cx="3219993" cy="1023340"/>
          </a:xfrm>
          <a:prstGeom prst="rect">
            <a:avLst/>
          </a:prstGeom>
          <a:noFill/>
          <a:ln w="28575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3360891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4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046"/>
          <a:stretch/>
        </p:blipFill>
        <p:spPr bwMode="auto">
          <a:xfrm>
            <a:off x="1043526" y="4149080"/>
            <a:ext cx="3553179" cy="256106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Podtytuł 4"/>
          <p:cNvSpPr>
            <a:spLocks noGrp="1"/>
          </p:cNvSpPr>
          <p:nvPr>
            <p:ph type="subTitle" idx="1"/>
          </p:nvPr>
        </p:nvSpPr>
        <p:spPr>
          <a:xfrm>
            <a:off x="811325" y="1196752"/>
            <a:ext cx="8175018" cy="792088"/>
          </a:xfrm>
        </p:spPr>
        <p:txBody>
          <a:bodyPr>
            <a:noAutofit/>
          </a:bodyPr>
          <a:lstStyle/>
          <a:p>
            <a:pPr marL="285750" lvl="0" indent="-285750" algn="l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pl-PL" sz="1400" b="1" dirty="0" smtClean="0">
                <a:solidFill>
                  <a:schemeClr val="bg2">
                    <a:lumMod val="75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Wykonano frezowanie nawierzchni, usunięto </a:t>
            </a:r>
            <a:r>
              <a:rPr lang="pl-PL" sz="1400" b="1" dirty="0" smtClean="0">
                <a:latin typeface="Helvetica" panose="020B0604020202020204" pitchFamily="34" charset="0"/>
                <a:cs typeface="Helvetica" panose="020B0604020202020204" pitchFamily="34" charset="0"/>
              </a:rPr>
              <a:t>ręcznie siatkę stalową wraz z nawierzchnią</a:t>
            </a:r>
          </a:p>
        </p:txBody>
      </p:sp>
      <p:pic>
        <p:nvPicPr>
          <p:cNvPr id="6" name="Obraz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63680" y="0"/>
            <a:ext cx="2880320" cy="864095"/>
          </a:xfrm>
          <a:prstGeom prst="rect">
            <a:avLst/>
          </a:prstGeom>
        </p:spPr>
      </p:pic>
      <p:pic>
        <p:nvPicPr>
          <p:cNvPr id="10" name="Picture 7" descr="http://upload.wikimedia.org/wikipedia/de/thumb/c/c8/GDDKiA-2011-Logo.svg/330px-GDDKiA-2011-Logo.svg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8447" y="155862"/>
            <a:ext cx="3246066" cy="7082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52118" y="1628800"/>
            <a:ext cx="2736303" cy="201622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04326" y="1628800"/>
            <a:ext cx="4032448" cy="201622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Podtytuł 4"/>
          <p:cNvSpPr txBox="1">
            <a:spLocks/>
          </p:cNvSpPr>
          <p:nvPr/>
        </p:nvSpPr>
        <p:spPr>
          <a:xfrm>
            <a:off x="843129" y="3716639"/>
            <a:ext cx="8175018" cy="72008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Calibri" pitchFamily="34" charset="0"/>
              <a:buNone/>
              <a:defRPr sz="1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Clr>
                <a:schemeClr val="tx1"/>
              </a:buClr>
              <a:buFont typeface="Calibri" pitchFamily="34" charset="0"/>
              <a:buNone/>
              <a:defRPr sz="1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Calibri" pitchFamily="34" charset="0"/>
              <a:buNone/>
              <a:defRPr sz="1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Clr>
                <a:schemeClr val="tx1"/>
              </a:buClr>
              <a:buFont typeface="Calibri" pitchFamily="34" charset="0"/>
              <a:buNone/>
              <a:defRPr sz="1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Clr>
                <a:schemeClr val="tx1"/>
              </a:buClr>
              <a:buFont typeface="Calibri" pitchFamily="34" charset="0"/>
              <a:buNone/>
              <a:defRPr sz="1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285750" indent="-285750" algn="l">
              <a:lnSpc>
                <a:spcPct val="150000"/>
              </a:lnSpc>
              <a:buFont typeface="Arial" pitchFamily="34" charset="0"/>
              <a:buChar char="•"/>
            </a:pPr>
            <a:r>
              <a:rPr lang="pl-PL" sz="1400" b="1" dirty="0" smtClean="0">
                <a:solidFill>
                  <a:schemeClr val="bg2">
                    <a:lumMod val="75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Wykonano rozbiórkę </a:t>
            </a:r>
            <a:r>
              <a:rPr lang="pl-PL" sz="1400" b="1" dirty="0">
                <a:solidFill>
                  <a:schemeClr val="bg2">
                    <a:lumMod val="75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ścian </a:t>
            </a:r>
            <a:r>
              <a:rPr lang="pl-PL" sz="1400" b="1" dirty="0" err="1">
                <a:solidFill>
                  <a:schemeClr val="bg2">
                    <a:lumMod val="75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przyczółka</a:t>
            </a:r>
            <a:r>
              <a:rPr lang="pl-PL" sz="1400" b="1" dirty="0">
                <a:solidFill>
                  <a:schemeClr val="bg2">
                    <a:lumMod val="75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 oraz demontaż wsporników zewnętrznych </a:t>
            </a:r>
            <a:r>
              <a:rPr lang="pl-PL" sz="1400" b="1" dirty="0" smtClean="0">
                <a:solidFill>
                  <a:schemeClr val="bg2">
                    <a:lumMod val="75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/>
            </a:r>
            <a:br>
              <a:rPr lang="pl-PL" sz="1400" b="1" dirty="0" smtClean="0">
                <a:solidFill>
                  <a:schemeClr val="bg2">
                    <a:lumMod val="75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</a:br>
            <a:r>
              <a:rPr lang="pl-PL" sz="1400" b="1" dirty="0" smtClean="0">
                <a:solidFill>
                  <a:schemeClr val="bg2">
                    <a:lumMod val="75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i wewnętrznych</a:t>
            </a:r>
            <a:endParaRPr lang="pl-PL" sz="1400" b="1" dirty="0" smtClean="0">
              <a:latin typeface="Helvetica" panose="020B0604020202020204" pitchFamily="34" charset="0"/>
              <a:cs typeface="Helvetica" panose="020B0604020202020204" pitchFamily="34" charset="0"/>
            </a:endParaRPr>
          </a:p>
        </p:txBody>
      </p:sp>
      <p:pic>
        <p:nvPicPr>
          <p:cNvPr id="2053" name="Picture 5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82584" y="4149079"/>
            <a:ext cx="3864056" cy="256106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pole tekstowe 10"/>
          <p:cNvSpPr txBox="1"/>
          <p:nvPr/>
        </p:nvSpPr>
        <p:spPr>
          <a:xfrm>
            <a:off x="3165350" y="889990"/>
            <a:ext cx="369406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000" b="1" dirty="0" smtClean="0">
                <a:latin typeface="Helvetica" panose="020B0604020202020204" pitchFamily="34" charset="0"/>
                <a:cs typeface="Helvetica" panose="020B0604020202020204" pitchFamily="34" charset="0"/>
              </a:rPr>
              <a:t>Most Grota-Roweckiego (2T)</a:t>
            </a:r>
            <a:endParaRPr lang="pl-PL" sz="2000" b="1" dirty="0">
              <a:latin typeface="Helvetica" panose="020B0604020202020204" pitchFamily="34" charset="0"/>
              <a:cs typeface="Helvetica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394169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odtytuł 4"/>
          <p:cNvSpPr>
            <a:spLocks noGrp="1"/>
          </p:cNvSpPr>
          <p:nvPr>
            <p:ph type="subTitle" idx="1"/>
          </p:nvPr>
        </p:nvSpPr>
        <p:spPr>
          <a:xfrm>
            <a:off x="902801" y="1391951"/>
            <a:ext cx="8208912" cy="504056"/>
          </a:xfrm>
        </p:spPr>
        <p:txBody>
          <a:bodyPr>
            <a:normAutofit/>
          </a:bodyPr>
          <a:lstStyle/>
          <a:p>
            <a:pPr marL="285750" lvl="0" indent="-285750" algn="l">
              <a:lnSpc>
                <a:spcPct val="150000"/>
              </a:lnSpc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pl-PL" sz="1800" b="1" dirty="0">
                <a:solidFill>
                  <a:schemeClr val="bg2">
                    <a:lumMod val="75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Rozebrano </a:t>
            </a:r>
            <a:r>
              <a:rPr lang="pl-PL" sz="1800" b="1" dirty="0" smtClean="0">
                <a:solidFill>
                  <a:schemeClr val="bg2">
                    <a:lumMod val="75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północną część </a:t>
            </a:r>
            <a:r>
              <a:rPr lang="pl-PL" sz="1800" b="1" dirty="0">
                <a:solidFill>
                  <a:schemeClr val="bg2">
                    <a:lumMod val="75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wiaduktu </a:t>
            </a:r>
            <a:r>
              <a:rPr lang="pl-PL" sz="1800" b="1" dirty="0" smtClean="0">
                <a:solidFill>
                  <a:schemeClr val="bg2">
                    <a:lumMod val="75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Trasy </a:t>
            </a:r>
            <a:r>
              <a:rPr lang="pl-PL" sz="1800" b="1" dirty="0">
                <a:solidFill>
                  <a:schemeClr val="bg2">
                    <a:lumMod val="75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AK </a:t>
            </a:r>
            <a:r>
              <a:rPr lang="pl-PL" sz="1800" b="1" dirty="0" smtClean="0">
                <a:solidFill>
                  <a:schemeClr val="bg2">
                    <a:lumMod val="75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nad Wisłostradą (54T)</a:t>
            </a:r>
          </a:p>
        </p:txBody>
      </p:sp>
      <p:pic>
        <p:nvPicPr>
          <p:cNvPr id="6" name="Obraz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63680" y="0"/>
            <a:ext cx="2880320" cy="864095"/>
          </a:xfrm>
          <a:prstGeom prst="rect">
            <a:avLst/>
          </a:prstGeom>
        </p:spPr>
      </p:pic>
      <p:pic>
        <p:nvPicPr>
          <p:cNvPr id="9" name="Picture 7" descr="http://upload.wikimedia.org/wikipedia/de/thumb/c/c8/GDDKiA-2011-Logo.svg/330px-GDDKiA-2011-Logo.svg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8447" y="155862"/>
            <a:ext cx="3246066" cy="7082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1" name="Picture 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61193" y="1988840"/>
            <a:ext cx="6892128" cy="459591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pole tekstowe 6"/>
          <p:cNvSpPr txBox="1"/>
          <p:nvPr/>
        </p:nvSpPr>
        <p:spPr>
          <a:xfrm>
            <a:off x="3640709" y="979687"/>
            <a:ext cx="273309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000" b="1" dirty="0" smtClean="0">
                <a:latin typeface="Helvetica" panose="020B0604020202020204" pitchFamily="34" charset="0"/>
                <a:cs typeface="Helvetica" panose="020B0604020202020204" pitchFamily="34" charset="0"/>
              </a:rPr>
              <a:t>Trasa Armii Krajowej</a:t>
            </a:r>
            <a:endParaRPr lang="pl-PL" sz="2000" b="1" dirty="0">
              <a:latin typeface="Helvetica" panose="020B0604020202020204" pitchFamily="34" charset="0"/>
              <a:cs typeface="Helvetica" panose="020B0604020202020204" pitchFamily="34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61191" y="1988840"/>
            <a:ext cx="3816425" cy="797462"/>
          </a:xfrm>
          <a:prstGeom prst="rect">
            <a:avLst/>
          </a:prstGeom>
          <a:noFill/>
          <a:ln w="28575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cxnSp>
        <p:nvCxnSpPr>
          <p:cNvPr id="10" name="Łącznik prosty ze strzałką 9"/>
          <p:cNvCxnSpPr/>
          <p:nvPr/>
        </p:nvCxnSpPr>
        <p:spPr>
          <a:xfrm>
            <a:off x="4085853" y="2006493"/>
            <a:ext cx="504056" cy="381078"/>
          </a:xfrm>
          <a:prstGeom prst="straightConnector1">
            <a:avLst/>
          </a:prstGeom>
          <a:ln w="38100">
            <a:solidFill>
              <a:srgbClr val="00206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6587917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Obraz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63680" y="0"/>
            <a:ext cx="2880320" cy="864095"/>
          </a:xfrm>
          <a:prstGeom prst="rect">
            <a:avLst/>
          </a:prstGeom>
        </p:spPr>
      </p:pic>
      <p:pic>
        <p:nvPicPr>
          <p:cNvPr id="9" name="Picture 7" descr="http://upload.wikimedia.org/wikipedia/de/thumb/c/c8/GDDKiA-2011-Logo.svg/330px-GDDKiA-2011-Logo.svg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8447" y="155862"/>
            <a:ext cx="3246066" cy="7082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7664" y="1988840"/>
            <a:ext cx="6847534" cy="456618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Podtytuł 4"/>
          <p:cNvSpPr txBox="1">
            <a:spLocks/>
          </p:cNvSpPr>
          <p:nvPr/>
        </p:nvSpPr>
        <p:spPr>
          <a:xfrm>
            <a:off x="755576" y="1362200"/>
            <a:ext cx="8320311" cy="50405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Calibri" pitchFamily="34" charset="0"/>
              <a:buNone/>
              <a:defRPr sz="1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Clr>
                <a:schemeClr val="tx1"/>
              </a:buClr>
              <a:buFont typeface="Calibri" pitchFamily="34" charset="0"/>
              <a:buNone/>
              <a:defRPr sz="1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Calibri" pitchFamily="34" charset="0"/>
              <a:buNone/>
              <a:defRPr sz="1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Clr>
                <a:schemeClr val="tx1"/>
              </a:buClr>
              <a:buFont typeface="Calibri" pitchFamily="34" charset="0"/>
              <a:buNone/>
              <a:defRPr sz="1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Clr>
                <a:schemeClr val="tx1"/>
              </a:buClr>
              <a:buFont typeface="Calibri" pitchFamily="34" charset="0"/>
              <a:buNone/>
              <a:defRPr sz="1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285750" indent="-285750" algn="l">
              <a:lnSpc>
                <a:spcPct val="150000"/>
              </a:lnSpc>
              <a:spcBef>
                <a:spcPts val="0"/>
              </a:spcBef>
              <a:buFont typeface="Arial" pitchFamily="34" charset="0"/>
              <a:buChar char="•"/>
            </a:pPr>
            <a:r>
              <a:rPr lang="pl-PL" sz="1600" b="1" dirty="0" smtClean="0">
                <a:solidFill>
                  <a:schemeClr val="bg2">
                    <a:lumMod val="75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Rozebrano północną część wiaduktu Trasy AK nad kanałem Łacha Potocka (9T)</a:t>
            </a:r>
          </a:p>
        </p:txBody>
      </p:sp>
      <p:sp>
        <p:nvSpPr>
          <p:cNvPr id="7" name="pole tekstowe 6"/>
          <p:cNvSpPr txBox="1"/>
          <p:nvPr/>
        </p:nvSpPr>
        <p:spPr>
          <a:xfrm>
            <a:off x="3640709" y="979687"/>
            <a:ext cx="273309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000" b="1" dirty="0" smtClean="0">
                <a:latin typeface="Helvetica" panose="020B0604020202020204" pitchFamily="34" charset="0"/>
                <a:cs typeface="Helvetica" panose="020B0604020202020204" pitchFamily="34" charset="0"/>
              </a:rPr>
              <a:t>Trasa Armii Krajowej</a:t>
            </a:r>
            <a:endParaRPr lang="pl-PL" sz="2000" b="1" dirty="0">
              <a:latin typeface="Helvetica" panose="020B0604020202020204" pitchFamily="34" charset="0"/>
              <a:cs typeface="Helvetica" panose="020B0604020202020204" pitchFamily="34" charset="0"/>
            </a:endParaRPr>
          </a:p>
        </p:txBody>
      </p:sp>
      <p:pic>
        <p:nvPicPr>
          <p:cNvPr id="13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1959" y="2002801"/>
            <a:ext cx="3816425" cy="797462"/>
          </a:xfrm>
          <a:prstGeom prst="rect">
            <a:avLst/>
          </a:prstGeom>
          <a:noFill/>
          <a:ln w="28575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cxnSp>
        <p:nvCxnSpPr>
          <p:cNvPr id="11" name="Łącznik prosty ze strzałką 10"/>
          <p:cNvCxnSpPr/>
          <p:nvPr/>
        </p:nvCxnSpPr>
        <p:spPr>
          <a:xfrm>
            <a:off x="2195736" y="2002801"/>
            <a:ext cx="504056" cy="288032"/>
          </a:xfrm>
          <a:prstGeom prst="straightConnector1">
            <a:avLst/>
          </a:prstGeom>
          <a:ln w="38100">
            <a:solidFill>
              <a:srgbClr val="00206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4264997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Obraz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63680" y="0"/>
            <a:ext cx="2880320" cy="864095"/>
          </a:xfrm>
          <a:prstGeom prst="rect">
            <a:avLst/>
          </a:prstGeom>
        </p:spPr>
      </p:pic>
      <p:pic>
        <p:nvPicPr>
          <p:cNvPr id="9" name="Picture 7" descr="http://upload.wikimedia.org/wikipedia/de/thumb/c/c8/GDDKiA-2011-Logo.svg/330px-GDDKiA-2011-Logo.svg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8447" y="155862"/>
            <a:ext cx="3246066" cy="7082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Podtytuł 4"/>
          <p:cNvSpPr txBox="1">
            <a:spLocks/>
          </p:cNvSpPr>
          <p:nvPr/>
        </p:nvSpPr>
        <p:spPr>
          <a:xfrm>
            <a:off x="849554" y="1379797"/>
            <a:ext cx="8208912" cy="50405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Calibri" pitchFamily="34" charset="0"/>
              <a:buNone/>
              <a:defRPr sz="1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Clr>
                <a:schemeClr val="tx1"/>
              </a:buClr>
              <a:buFont typeface="Calibri" pitchFamily="34" charset="0"/>
              <a:buNone/>
              <a:defRPr sz="1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Calibri" pitchFamily="34" charset="0"/>
              <a:buNone/>
              <a:defRPr sz="1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Clr>
                <a:schemeClr val="tx1"/>
              </a:buClr>
              <a:buFont typeface="Calibri" pitchFamily="34" charset="0"/>
              <a:buNone/>
              <a:defRPr sz="1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Clr>
                <a:schemeClr val="tx1"/>
              </a:buClr>
              <a:buFont typeface="Calibri" pitchFamily="34" charset="0"/>
              <a:buNone/>
              <a:defRPr sz="1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285750" indent="-285750" algn="l">
              <a:lnSpc>
                <a:spcPct val="150000"/>
              </a:lnSpc>
              <a:spcBef>
                <a:spcPts val="0"/>
              </a:spcBef>
              <a:buFont typeface="Arial" pitchFamily="34" charset="0"/>
              <a:buChar char="•"/>
            </a:pPr>
            <a:r>
              <a:rPr lang="pl-PL" sz="1800" b="1" dirty="0" smtClean="0">
                <a:solidFill>
                  <a:schemeClr val="bg2">
                    <a:lumMod val="75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Rozebrano północną część wiaduktu Trasy AK nad ul. Gwiaździstą (9T)</a:t>
            </a:r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5655" y="1988840"/>
            <a:ext cx="6956711" cy="455159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pole tekstowe 7"/>
          <p:cNvSpPr txBox="1"/>
          <p:nvPr/>
        </p:nvSpPr>
        <p:spPr>
          <a:xfrm>
            <a:off x="3640709" y="979687"/>
            <a:ext cx="273309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000" b="1" dirty="0" smtClean="0">
                <a:latin typeface="Helvetica" panose="020B0604020202020204" pitchFamily="34" charset="0"/>
                <a:cs typeface="Helvetica" panose="020B0604020202020204" pitchFamily="34" charset="0"/>
              </a:rPr>
              <a:t>Trasa Armii Krajowej</a:t>
            </a:r>
            <a:endParaRPr lang="pl-PL" sz="2000" b="1" dirty="0">
              <a:latin typeface="Helvetica" panose="020B0604020202020204" pitchFamily="34" charset="0"/>
              <a:cs typeface="Helvetica" panose="020B0604020202020204" pitchFamily="34" charset="0"/>
            </a:endParaRPr>
          </a:p>
        </p:txBody>
      </p:sp>
      <p:pic>
        <p:nvPicPr>
          <p:cNvPr id="14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5654" y="1988840"/>
            <a:ext cx="3816425" cy="797462"/>
          </a:xfrm>
          <a:prstGeom prst="rect">
            <a:avLst/>
          </a:prstGeom>
          <a:noFill/>
          <a:ln w="28575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cxnSp>
        <p:nvCxnSpPr>
          <p:cNvPr id="12" name="Łącznik prosty ze strzałką 11"/>
          <p:cNvCxnSpPr/>
          <p:nvPr/>
        </p:nvCxnSpPr>
        <p:spPr>
          <a:xfrm>
            <a:off x="1547664" y="1988840"/>
            <a:ext cx="504056" cy="288032"/>
          </a:xfrm>
          <a:prstGeom prst="straightConnector1">
            <a:avLst/>
          </a:prstGeom>
          <a:ln w="38100">
            <a:solidFill>
              <a:srgbClr val="00206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0448512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odtytuł 4"/>
          <p:cNvSpPr>
            <a:spLocks noGrp="1"/>
          </p:cNvSpPr>
          <p:nvPr>
            <p:ph type="subTitle" idx="1"/>
          </p:nvPr>
        </p:nvSpPr>
        <p:spPr>
          <a:xfrm>
            <a:off x="755576" y="1484784"/>
            <a:ext cx="8388424" cy="432048"/>
          </a:xfrm>
        </p:spPr>
        <p:txBody>
          <a:bodyPr>
            <a:normAutofit/>
          </a:bodyPr>
          <a:lstStyle/>
          <a:p>
            <a:pPr marL="285750" lvl="0" indent="-285750" algn="l">
              <a:buFont typeface="Arial" panose="020B0604020202020204" pitchFamily="34" charset="0"/>
              <a:buChar char="•"/>
            </a:pPr>
            <a:r>
              <a:rPr lang="pl-PL" sz="1600" b="1" dirty="0" smtClean="0">
                <a:latin typeface="Helvetica" panose="020B0604020202020204" pitchFamily="34" charset="0"/>
                <a:cs typeface="Helvetica" panose="020B0604020202020204" pitchFamily="34" charset="0"/>
              </a:rPr>
              <a:t>Rozebrano kładkę dla </a:t>
            </a:r>
            <a:r>
              <a:rPr lang="pl-PL" sz="1600" b="1" dirty="0">
                <a:latin typeface="Helvetica" panose="020B0604020202020204" pitchFamily="34" charset="0"/>
                <a:cs typeface="Helvetica" panose="020B0604020202020204" pitchFamily="34" charset="0"/>
              </a:rPr>
              <a:t>pieszych nad Trasą </a:t>
            </a:r>
            <a:r>
              <a:rPr lang="pl-PL" sz="1600" b="1" dirty="0" smtClean="0">
                <a:latin typeface="Helvetica" panose="020B0604020202020204" pitchFamily="34" charset="0"/>
                <a:cs typeface="Helvetica" panose="020B0604020202020204" pitchFamily="34" charset="0"/>
              </a:rPr>
              <a:t>AK, </a:t>
            </a:r>
            <a:r>
              <a:rPr lang="pl-PL" sz="1600" b="1" dirty="0">
                <a:latin typeface="Helvetica" panose="020B0604020202020204" pitchFamily="34" charset="0"/>
                <a:cs typeface="Helvetica" panose="020B0604020202020204" pitchFamily="34" charset="0"/>
              </a:rPr>
              <a:t>łączącą osiedla Potok i </a:t>
            </a:r>
            <a:r>
              <a:rPr lang="pl-PL" sz="1600" b="1" dirty="0" smtClean="0">
                <a:latin typeface="Helvetica" panose="020B0604020202020204" pitchFamily="34" charset="0"/>
                <a:cs typeface="Helvetica" panose="020B0604020202020204" pitchFamily="34" charset="0"/>
              </a:rPr>
              <a:t>Ruda (10T)</a:t>
            </a:r>
            <a:endParaRPr lang="pl-PL" sz="1600" dirty="0" smtClean="0">
              <a:latin typeface="Helvetica" panose="020B0604020202020204" pitchFamily="34" charset="0"/>
              <a:cs typeface="Helvetica" panose="020B0604020202020204" pitchFamily="34" charset="0"/>
            </a:endParaRPr>
          </a:p>
        </p:txBody>
      </p:sp>
      <p:pic>
        <p:nvPicPr>
          <p:cNvPr id="6" name="Obraz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63680" y="0"/>
            <a:ext cx="2880320" cy="864095"/>
          </a:xfrm>
          <a:prstGeom prst="rect">
            <a:avLst/>
          </a:prstGeom>
        </p:spPr>
      </p:pic>
      <p:pic>
        <p:nvPicPr>
          <p:cNvPr id="1032" name="Picture 8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83294" y="1963302"/>
            <a:ext cx="6447924" cy="469852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7" descr="http://upload.wikimedia.org/wikipedia/de/thumb/c/c8/GDDKiA-2011-Logo.svg/330px-GDDKiA-2011-Logo.svg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8447" y="155862"/>
            <a:ext cx="3246066" cy="7082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pole tekstowe 7"/>
          <p:cNvSpPr txBox="1"/>
          <p:nvPr/>
        </p:nvSpPr>
        <p:spPr>
          <a:xfrm>
            <a:off x="3640709" y="979687"/>
            <a:ext cx="273309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000" b="1" dirty="0" smtClean="0">
                <a:latin typeface="Helvetica" panose="020B0604020202020204" pitchFamily="34" charset="0"/>
                <a:cs typeface="Helvetica" panose="020B0604020202020204" pitchFamily="34" charset="0"/>
              </a:rPr>
              <a:t>Trasa Armii Krajowej</a:t>
            </a:r>
            <a:endParaRPr lang="pl-PL" sz="2000" b="1" dirty="0">
              <a:latin typeface="Helvetica" panose="020B0604020202020204" pitchFamily="34" charset="0"/>
              <a:cs typeface="Helvetica" panose="020B0604020202020204" pitchFamily="34" charset="0"/>
            </a:endParaRPr>
          </a:p>
        </p:txBody>
      </p:sp>
      <p:pic>
        <p:nvPicPr>
          <p:cNvPr id="8195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78668" y="3432849"/>
            <a:ext cx="1352550" cy="3228975"/>
          </a:xfrm>
          <a:prstGeom prst="rect">
            <a:avLst/>
          </a:prstGeom>
          <a:noFill/>
          <a:ln w="28575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cxnSp>
        <p:nvCxnSpPr>
          <p:cNvPr id="3" name="Łącznik prosty ze strzałką 2"/>
          <p:cNvCxnSpPr>
            <a:stCxn id="8195" idx="1"/>
          </p:cNvCxnSpPr>
          <p:nvPr/>
        </p:nvCxnSpPr>
        <p:spPr>
          <a:xfrm>
            <a:off x="6878668" y="5047337"/>
            <a:ext cx="573652" cy="37847"/>
          </a:xfrm>
          <a:prstGeom prst="straightConnector1">
            <a:avLst/>
          </a:prstGeom>
          <a:ln w="28575">
            <a:solidFill>
              <a:srgbClr val="00206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1630832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odtytuł 4"/>
          <p:cNvSpPr>
            <a:spLocks noGrp="1"/>
          </p:cNvSpPr>
          <p:nvPr>
            <p:ph type="subTitle" idx="1"/>
          </p:nvPr>
        </p:nvSpPr>
        <p:spPr>
          <a:xfrm>
            <a:off x="785576" y="1379797"/>
            <a:ext cx="8358424" cy="897075"/>
          </a:xfrm>
        </p:spPr>
        <p:txBody>
          <a:bodyPr>
            <a:noAutofit/>
          </a:bodyPr>
          <a:lstStyle/>
          <a:p>
            <a:pPr marL="285750" indent="-285750" algn="l">
              <a:spcBef>
                <a:spcPts val="1200"/>
              </a:spcBef>
              <a:buFont typeface="Arial" pitchFamily="34" charset="0"/>
              <a:buChar char="•"/>
            </a:pPr>
            <a:r>
              <a:rPr lang="pl-PL" sz="1800" b="1" dirty="0" smtClean="0">
                <a:solidFill>
                  <a:schemeClr val="bg2">
                    <a:lumMod val="75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Rozebrano wiadukty wjazdowe na </a:t>
            </a:r>
            <a:r>
              <a:rPr lang="pl-PL" sz="1800" b="1" dirty="0">
                <a:solidFill>
                  <a:schemeClr val="bg2">
                    <a:lumMod val="75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most Grota </a:t>
            </a:r>
            <a:r>
              <a:rPr lang="pl-PL" sz="1800" b="1" dirty="0" smtClean="0">
                <a:solidFill>
                  <a:schemeClr val="bg2">
                    <a:lumMod val="75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nad Traktem Nadwiślańskim w </a:t>
            </a:r>
            <a:r>
              <a:rPr lang="pl-PL" sz="1800" b="1" dirty="0">
                <a:solidFill>
                  <a:schemeClr val="bg2">
                    <a:lumMod val="75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relacji północ – zachód </a:t>
            </a:r>
            <a:r>
              <a:rPr lang="pl-PL" sz="1800" b="1" dirty="0" smtClean="0">
                <a:solidFill>
                  <a:schemeClr val="bg2">
                    <a:lumMod val="75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(</a:t>
            </a:r>
            <a:r>
              <a:rPr lang="pl-PL" sz="1800" b="1" dirty="0">
                <a:solidFill>
                  <a:schemeClr val="bg2">
                    <a:lumMod val="75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ul. Modlińska – Poznań) na węźle </a:t>
            </a:r>
            <a:r>
              <a:rPr lang="pl-PL" sz="1800" b="1" dirty="0" smtClean="0">
                <a:solidFill>
                  <a:schemeClr val="bg2">
                    <a:lumMod val="75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Modlińska (29T)</a:t>
            </a:r>
          </a:p>
        </p:txBody>
      </p:sp>
      <p:pic>
        <p:nvPicPr>
          <p:cNvPr id="6" name="Obraz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63680" y="0"/>
            <a:ext cx="2880320" cy="864095"/>
          </a:xfrm>
          <a:prstGeom prst="rect">
            <a:avLst/>
          </a:prstGeom>
        </p:spPr>
      </p:pic>
      <p:pic>
        <p:nvPicPr>
          <p:cNvPr id="9" name="Picture 7" descr="http://upload.wikimedia.org/wikipedia/de/thumb/c/c8/GDDKiA-2011-Logo.svg/330px-GDDKiA-2011-Logo.svg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8447" y="155862"/>
            <a:ext cx="3246066" cy="7082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pole tekstowe 7"/>
          <p:cNvSpPr txBox="1"/>
          <p:nvPr/>
        </p:nvSpPr>
        <p:spPr>
          <a:xfrm>
            <a:off x="3640708" y="979687"/>
            <a:ext cx="251546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000" b="1" dirty="0" smtClean="0">
                <a:latin typeface="Helvetica" panose="020B0604020202020204" pitchFamily="34" charset="0"/>
                <a:cs typeface="Helvetica" panose="020B0604020202020204" pitchFamily="34" charset="0"/>
              </a:rPr>
              <a:t>Węzeł Modlińska</a:t>
            </a:r>
            <a:endParaRPr lang="pl-PL" sz="2000" b="1" dirty="0">
              <a:latin typeface="Helvetica" panose="020B0604020202020204" pitchFamily="34" charset="0"/>
              <a:cs typeface="Helvetica" panose="020B0604020202020204" pitchFamily="34" charset="0"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166"/>
          <a:stretch/>
        </p:blipFill>
        <p:spPr bwMode="auto">
          <a:xfrm>
            <a:off x="1774993" y="2373837"/>
            <a:ext cx="6246893" cy="432083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50609" y="4994117"/>
            <a:ext cx="1571278" cy="1675595"/>
          </a:xfrm>
          <a:prstGeom prst="rect">
            <a:avLst/>
          </a:prstGeom>
          <a:noFill/>
          <a:ln w="28575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cxnSp>
        <p:nvCxnSpPr>
          <p:cNvPr id="11" name="Łącznik prosty ze strzałką 10"/>
          <p:cNvCxnSpPr/>
          <p:nvPr/>
        </p:nvCxnSpPr>
        <p:spPr>
          <a:xfrm>
            <a:off x="6560320" y="5382239"/>
            <a:ext cx="288032" cy="360040"/>
          </a:xfrm>
          <a:prstGeom prst="straightConnector1">
            <a:avLst/>
          </a:prstGeom>
          <a:ln w="28575">
            <a:solidFill>
              <a:srgbClr val="00206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1712986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odtytuł 4"/>
          <p:cNvSpPr>
            <a:spLocks noGrp="1"/>
          </p:cNvSpPr>
          <p:nvPr>
            <p:ph type="subTitle" idx="1"/>
          </p:nvPr>
        </p:nvSpPr>
        <p:spPr>
          <a:xfrm>
            <a:off x="785576" y="1379797"/>
            <a:ext cx="8358424" cy="1431553"/>
          </a:xfrm>
        </p:spPr>
        <p:txBody>
          <a:bodyPr>
            <a:noAutofit/>
          </a:bodyPr>
          <a:lstStyle/>
          <a:p>
            <a:pPr marL="285750" indent="-285750" algn="l">
              <a:spcBef>
                <a:spcPts val="1200"/>
              </a:spcBef>
              <a:buFont typeface="Arial" pitchFamily="34" charset="0"/>
              <a:buChar char="•"/>
            </a:pPr>
            <a:r>
              <a:rPr lang="pl-PL" sz="1600" b="1" dirty="0" smtClean="0">
                <a:solidFill>
                  <a:schemeClr val="bg2">
                    <a:lumMod val="75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Trwa </a:t>
            </a:r>
            <a:r>
              <a:rPr lang="pl-PL" sz="1600" b="1" dirty="0">
                <a:solidFill>
                  <a:schemeClr val="bg2">
                    <a:lumMod val="75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przygotowywanie fundamentów </a:t>
            </a:r>
            <a:r>
              <a:rPr lang="pl-PL" sz="1600" b="1" dirty="0" smtClean="0">
                <a:solidFill>
                  <a:schemeClr val="bg2">
                    <a:lumMod val="75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pod </a:t>
            </a:r>
            <a:r>
              <a:rPr lang="pl-PL" sz="1600" b="1" dirty="0">
                <a:solidFill>
                  <a:schemeClr val="bg2">
                    <a:lumMod val="75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budowę </a:t>
            </a:r>
            <a:r>
              <a:rPr lang="pl-PL" sz="1600" b="1" dirty="0" smtClean="0">
                <a:solidFill>
                  <a:schemeClr val="bg2">
                    <a:lumMod val="75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nowych wiaduktów wjazdowych na </a:t>
            </a:r>
            <a:r>
              <a:rPr lang="pl-PL" sz="1600" b="1" dirty="0">
                <a:solidFill>
                  <a:schemeClr val="bg2">
                    <a:lumMod val="75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most Grota </a:t>
            </a:r>
            <a:r>
              <a:rPr lang="pl-PL" sz="1600" b="1" dirty="0" smtClean="0">
                <a:solidFill>
                  <a:schemeClr val="bg2">
                    <a:lumMod val="75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nad Traktem Nadwiślańskim w </a:t>
            </a:r>
            <a:r>
              <a:rPr lang="pl-PL" sz="1600" b="1" dirty="0">
                <a:solidFill>
                  <a:schemeClr val="bg2">
                    <a:lumMod val="75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relacji północ – zachód </a:t>
            </a:r>
            <a:r>
              <a:rPr lang="pl-PL" sz="1600" b="1" dirty="0" smtClean="0">
                <a:solidFill>
                  <a:schemeClr val="bg2">
                    <a:lumMod val="75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(</a:t>
            </a:r>
            <a:r>
              <a:rPr lang="pl-PL" sz="1600" b="1" dirty="0">
                <a:solidFill>
                  <a:schemeClr val="bg2">
                    <a:lumMod val="75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ul. Modlińska – Poznań) na węźle </a:t>
            </a:r>
            <a:r>
              <a:rPr lang="pl-PL" sz="1600" b="1" dirty="0" smtClean="0">
                <a:solidFill>
                  <a:schemeClr val="bg2">
                    <a:lumMod val="75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Modlińska (29T)</a:t>
            </a:r>
          </a:p>
          <a:p>
            <a:pPr marL="285750" indent="-285750" algn="l">
              <a:spcBef>
                <a:spcPts val="1200"/>
              </a:spcBef>
              <a:buFont typeface="Arial" pitchFamily="34" charset="0"/>
              <a:buChar char="•"/>
            </a:pPr>
            <a:r>
              <a:rPr lang="pl-PL" sz="1600" b="1" dirty="0">
                <a:solidFill>
                  <a:schemeClr val="bg2">
                    <a:lumMod val="75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Rozpoczęto remont łącznicy wjazdowej na most Grota w relacji południe – zachód (ul. Jagiellońska – Poznań) na węźle Modlińska (26T</a:t>
            </a:r>
            <a:r>
              <a:rPr lang="pl-PL" sz="1600" b="1" dirty="0" smtClean="0">
                <a:solidFill>
                  <a:schemeClr val="bg2">
                    <a:lumMod val="75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)</a:t>
            </a:r>
            <a:endParaRPr lang="pl-PL" sz="1600" b="1" dirty="0">
              <a:solidFill>
                <a:schemeClr val="bg2">
                  <a:lumMod val="75000"/>
                </a:schemeClr>
              </a:solidFill>
              <a:latin typeface="Helvetica" panose="020B0604020202020204" pitchFamily="34" charset="0"/>
              <a:cs typeface="Helvetica" panose="020B0604020202020204" pitchFamily="34" charset="0"/>
            </a:endParaRPr>
          </a:p>
        </p:txBody>
      </p:sp>
      <p:pic>
        <p:nvPicPr>
          <p:cNvPr id="6" name="Obraz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63680" y="0"/>
            <a:ext cx="2880320" cy="864095"/>
          </a:xfrm>
          <a:prstGeom prst="rect">
            <a:avLst/>
          </a:prstGeom>
        </p:spPr>
      </p:pic>
      <p:pic>
        <p:nvPicPr>
          <p:cNvPr id="9" name="Picture 7" descr="http://upload.wikimedia.org/wikipedia/de/thumb/c/c8/GDDKiA-2011-Logo.svg/330px-GDDKiA-2011-Logo.svg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8447" y="155862"/>
            <a:ext cx="3246066" cy="7082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7" name="Picture 3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4890"/>
          <a:stretch/>
        </p:blipFill>
        <p:spPr bwMode="auto">
          <a:xfrm>
            <a:off x="938447" y="2916337"/>
            <a:ext cx="4799740" cy="376919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6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0297"/>
          <a:stretch/>
        </p:blipFill>
        <p:spPr bwMode="auto">
          <a:xfrm>
            <a:off x="5927922" y="2916337"/>
            <a:ext cx="2984773" cy="376919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pole tekstowe 7"/>
          <p:cNvSpPr txBox="1"/>
          <p:nvPr/>
        </p:nvSpPr>
        <p:spPr>
          <a:xfrm>
            <a:off x="3640708" y="979687"/>
            <a:ext cx="251546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000" b="1" dirty="0" smtClean="0">
                <a:latin typeface="Helvetica" panose="020B0604020202020204" pitchFamily="34" charset="0"/>
                <a:cs typeface="Helvetica" panose="020B0604020202020204" pitchFamily="34" charset="0"/>
              </a:rPr>
              <a:t>Węzeł Modlińska</a:t>
            </a:r>
            <a:endParaRPr lang="pl-PL" sz="2000" b="1" dirty="0">
              <a:latin typeface="Helvetica" panose="020B0604020202020204" pitchFamily="34" charset="0"/>
              <a:cs typeface="Helvetica" panose="020B0604020202020204" pitchFamily="34" charset="0"/>
            </a:endParaRPr>
          </a:p>
        </p:txBody>
      </p:sp>
      <p:pic>
        <p:nvPicPr>
          <p:cNvPr id="13" name="Picture 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66909" y="5009184"/>
            <a:ext cx="1571278" cy="1675595"/>
          </a:xfrm>
          <a:prstGeom prst="rect">
            <a:avLst/>
          </a:prstGeom>
          <a:noFill/>
          <a:ln w="28575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cxnSp>
        <p:nvCxnSpPr>
          <p:cNvPr id="3" name="Łącznik prosty ze strzałką 2"/>
          <p:cNvCxnSpPr/>
          <p:nvPr/>
        </p:nvCxnSpPr>
        <p:spPr>
          <a:xfrm>
            <a:off x="4244621" y="5397306"/>
            <a:ext cx="288032" cy="360040"/>
          </a:xfrm>
          <a:prstGeom prst="straightConnector1">
            <a:avLst/>
          </a:prstGeom>
          <a:ln w="28575">
            <a:solidFill>
              <a:srgbClr val="00206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4" name="Picture 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41417" y="5009183"/>
            <a:ext cx="1571278" cy="1675595"/>
          </a:xfrm>
          <a:prstGeom prst="rect">
            <a:avLst/>
          </a:prstGeom>
          <a:noFill/>
          <a:ln w="28575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cxnSp>
        <p:nvCxnSpPr>
          <p:cNvPr id="12" name="Łącznik prosty ze strzałką 11"/>
          <p:cNvCxnSpPr/>
          <p:nvPr/>
        </p:nvCxnSpPr>
        <p:spPr>
          <a:xfrm flipH="1">
            <a:off x="8460432" y="5065444"/>
            <a:ext cx="252536" cy="360040"/>
          </a:xfrm>
          <a:prstGeom prst="straightConnector1">
            <a:avLst/>
          </a:prstGeom>
          <a:ln w="28575">
            <a:solidFill>
              <a:srgbClr val="00206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4915464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Obraz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63680" y="0"/>
            <a:ext cx="2880320" cy="864095"/>
          </a:xfrm>
          <a:prstGeom prst="rect">
            <a:avLst/>
          </a:prstGeom>
        </p:spPr>
      </p:pic>
      <p:pic>
        <p:nvPicPr>
          <p:cNvPr id="9" name="Picture 7" descr="http://upload.wikimedia.org/wikipedia/de/thumb/c/c8/GDDKiA-2011-Logo.svg/330px-GDDKiA-2011-Logo.svg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8447" y="155862"/>
            <a:ext cx="3246066" cy="7082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pole tekstowe 6"/>
          <p:cNvSpPr txBox="1"/>
          <p:nvPr/>
        </p:nvSpPr>
        <p:spPr>
          <a:xfrm>
            <a:off x="3640708" y="979687"/>
            <a:ext cx="251546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000" b="1" dirty="0" smtClean="0">
                <a:latin typeface="Helvetica" panose="020B0604020202020204" pitchFamily="34" charset="0"/>
                <a:cs typeface="Helvetica" panose="020B0604020202020204" pitchFamily="34" charset="0"/>
              </a:rPr>
              <a:t>Węzeł Wisłostrada</a:t>
            </a:r>
            <a:endParaRPr lang="pl-PL" sz="2000" b="1" dirty="0">
              <a:latin typeface="Helvetica" panose="020B0604020202020204" pitchFamily="34" charset="0"/>
              <a:cs typeface="Helvetica" panose="020B0604020202020204" pitchFamily="34" charset="0"/>
            </a:endParaRPr>
          </a:p>
        </p:txBody>
      </p:sp>
      <p:sp>
        <p:nvSpPr>
          <p:cNvPr id="8" name="Podtytuł 4"/>
          <p:cNvSpPr txBox="1">
            <a:spLocks/>
          </p:cNvSpPr>
          <p:nvPr/>
        </p:nvSpPr>
        <p:spPr>
          <a:xfrm>
            <a:off x="785576" y="1379797"/>
            <a:ext cx="8358424" cy="681051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Calibri" pitchFamily="34" charset="0"/>
              <a:buNone/>
              <a:defRPr sz="1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Clr>
                <a:schemeClr val="tx1"/>
              </a:buClr>
              <a:buFont typeface="Calibri" pitchFamily="34" charset="0"/>
              <a:buNone/>
              <a:defRPr sz="1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Calibri" pitchFamily="34" charset="0"/>
              <a:buNone/>
              <a:defRPr sz="1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Clr>
                <a:schemeClr val="tx1"/>
              </a:buClr>
              <a:buFont typeface="Calibri" pitchFamily="34" charset="0"/>
              <a:buNone/>
              <a:defRPr sz="1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Clr>
                <a:schemeClr val="tx1"/>
              </a:buClr>
              <a:buFont typeface="Calibri" pitchFamily="34" charset="0"/>
              <a:buNone/>
              <a:defRPr sz="1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285750" indent="-285750" algn="l">
              <a:spcBef>
                <a:spcPts val="1200"/>
              </a:spcBef>
              <a:buFont typeface="Arial" pitchFamily="34" charset="0"/>
              <a:buChar char="•"/>
            </a:pPr>
            <a:r>
              <a:rPr lang="pl-PL" sz="1800" b="1" dirty="0" smtClean="0">
                <a:solidFill>
                  <a:schemeClr val="bg2">
                    <a:lumMod val="75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Rozebrano łącznicę zjazdową z Trasy AK w relacji wschód – północ</a:t>
            </a:r>
            <a:br>
              <a:rPr lang="pl-PL" sz="1800" b="1" dirty="0" smtClean="0">
                <a:solidFill>
                  <a:schemeClr val="bg2">
                    <a:lumMod val="75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</a:br>
            <a:r>
              <a:rPr lang="pl-PL" sz="1800" b="1" dirty="0" smtClean="0">
                <a:solidFill>
                  <a:schemeClr val="bg2">
                    <a:lumMod val="75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(Marki – Gdańsk) na węźle Wisłostrada (56T)</a:t>
            </a: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40452" y="2121372"/>
            <a:ext cx="6048672" cy="453804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92980" y="4752134"/>
            <a:ext cx="1296144" cy="1907279"/>
          </a:xfrm>
          <a:prstGeom prst="rect">
            <a:avLst/>
          </a:prstGeom>
          <a:noFill/>
          <a:ln w="28575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cxnSp>
        <p:nvCxnSpPr>
          <p:cNvPr id="4" name="Łącznik prosty ze strzałką 3"/>
          <p:cNvCxnSpPr/>
          <p:nvPr/>
        </p:nvCxnSpPr>
        <p:spPr>
          <a:xfrm flipH="1">
            <a:off x="7703840" y="5010827"/>
            <a:ext cx="180528" cy="216024"/>
          </a:xfrm>
          <a:prstGeom prst="straightConnector1">
            <a:avLst/>
          </a:prstGeom>
          <a:ln w="19050">
            <a:solidFill>
              <a:srgbClr val="00206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101291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Obraz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63680" y="0"/>
            <a:ext cx="2880320" cy="864095"/>
          </a:xfrm>
          <a:prstGeom prst="rect">
            <a:avLst/>
          </a:prstGeom>
        </p:spPr>
      </p:pic>
      <p:pic>
        <p:nvPicPr>
          <p:cNvPr id="9" name="Picture 7" descr="http://upload.wikimedia.org/wikipedia/de/thumb/c/c8/GDDKiA-2011-Logo.svg/330px-GDDKiA-2011-Logo.svg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8447" y="155862"/>
            <a:ext cx="3246066" cy="7082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Podtytuł 4"/>
          <p:cNvSpPr txBox="1">
            <a:spLocks/>
          </p:cNvSpPr>
          <p:nvPr/>
        </p:nvSpPr>
        <p:spPr>
          <a:xfrm>
            <a:off x="755576" y="1376772"/>
            <a:ext cx="8388424" cy="64807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Calibri" pitchFamily="34" charset="0"/>
              <a:buNone/>
              <a:defRPr sz="1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Clr>
                <a:schemeClr val="tx1"/>
              </a:buClr>
              <a:buFont typeface="Calibri" pitchFamily="34" charset="0"/>
              <a:buNone/>
              <a:defRPr sz="1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Calibri" pitchFamily="34" charset="0"/>
              <a:buNone/>
              <a:defRPr sz="1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Clr>
                <a:schemeClr val="tx1"/>
              </a:buClr>
              <a:buFont typeface="Calibri" pitchFamily="34" charset="0"/>
              <a:buNone/>
              <a:defRPr sz="1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Clr>
                <a:schemeClr val="tx1"/>
              </a:buClr>
              <a:buFont typeface="Calibri" pitchFamily="34" charset="0"/>
              <a:buNone/>
              <a:defRPr sz="1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285750" indent="-285750" algn="l">
              <a:spcBef>
                <a:spcPts val="0"/>
              </a:spcBef>
              <a:buFont typeface="Arial" pitchFamily="34" charset="0"/>
              <a:buChar char="•"/>
            </a:pPr>
            <a:r>
              <a:rPr lang="pl-PL" sz="1700" b="1" dirty="0">
                <a:latin typeface="Helvetica" panose="020B0604020202020204" pitchFamily="34" charset="0"/>
                <a:cs typeface="Helvetica" panose="020B0604020202020204" pitchFamily="34" charset="0"/>
              </a:rPr>
              <a:t>Trwają roboty palowe </a:t>
            </a:r>
            <a:r>
              <a:rPr lang="pl-PL" sz="1700" b="1" dirty="0" smtClean="0">
                <a:latin typeface="Helvetica" panose="020B0604020202020204" pitchFamily="34" charset="0"/>
                <a:cs typeface="Helvetica" panose="020B0604020202020204" pitchFamily="34" charset="0"/>
              </a:rPr>
              <a:t>pod budowę nowej łącznicy </a:t>
            </a:r>
            <a:r>
              <a:rPr lang="pl-PL" sz="1700" b="1" dirty="0">
                <a:latin typeface="Helvetica" panose="020B0604020202020204" pitchFamily="34" charset="0"/>
                <a:cs typeface="Helvetica" panose="020B0604020202020204" pitchFamily="34" charset="0"/>
              </a:rPr>
              <a:t>zjazdowej z Trasy AK </a:t>
            </a:r>
            <a:r>
              <a:rPr lang="pl-PL" sz="1700" b="1" dirty="0" smtClean="0">
                <a:latin typeface="Helvetica" panose="020B0604020202020204" pitchFamily="34" charset="0"/>
                <a:cs typeface="Helvetica" panose="020B0604020202020204" pitchFamily="34" charset="0"/>
              </a:rPr>
              <a:t/>
            </a:r>
            <a:br>
              <a:rPr lang="pl-PL" sz="1700" b="1" dirty="0" smtClean="0">
                <a:latin typeface="Helvetica" panose="020B0604020202020204" pitchFamily="34" charset="0"/>
                <a:cs typeface="Helvetica" panose="020B0604020202020204" pitchFamily="34" charset="0"/>
              </a:rPr>
            </a:br>
            <a:r>
              <a:rPr lang="pl-PL" sz="1700" b="1" dirty="0" smtClean="0">
                <a:latin typeface="Helvetica" panose="020B0604020202020204" pitchFamily="34" charset="0"/>
                <a:cs typeface="Helvetica" panose="020B0604020202020204" pitchFamily="34" charset="0"/>
              </a:rPr>
              <a:t>w </a:t>
            </a:r>
            <a:r>
              <a:rPr lang="pl-PL" sz="1700" b="1" dirty="0">
                <a:latin typeface="Helvetica" panose="020B0604020202020204" pitchFamily="34" charset="0"/>
                <a:cs typeface="Helvetica" panose="020B0604020202020204" pitchFamily="34" charset="0"/>
              </a:rPr>
              <a:t>relacji </a:t>
            </a:r>
            <a:r>
              <a:rPr lang="pl-PL" sz="1700" b="1" dirty="0" smtClean="0">
                <a:latin typeface="Helvetica" panose="020B0604020202020204" pitchFamily="34" charset="0"/>
                <a:cs typeface="Helvetica" panose="020B0604020202020204" pitchFamily="34" charset="0"/>
              </a:rPr>
              <a:t>wschód </a:t>
            </a:r>
            <a:r>
              <a:rPr lang="pl-PL" sz="1700" b="1" dirty="0">
                <a:latin typeface="Helvetica" panose="020B0604020202020204" pitchFamily="34" charset="0"/>
                <a:cs typeface="Helvetica" panose="020B0604020202020204" pitchFamily="34" charset="0"/>
              </a:rPr>
              <a:t>– północ </a:t>
            </a:r>
            <a:r>
              <a:rPr lang="pl-PL" sz="1700" b="1" dirty="0" smtClean="0">
                <a:latin typeface="Helvetica" panose="020B0604020202020204" pitchFamily="34" charset="0"/>
                <a:cs typeface="Helvetica" panose="020B0604020202020204" pitchFamily="34" charset="0"/>
              </a:rPr>
              <a:t>(</a:t>
            </a:r>
            <a:r>
              <a:rPr lang="pl-PL" sz="1700" b="1" dirty="0">
                <a:latin typeface="Helvetica" panose="020B0604020202020204" pitchFamily="34" charset="0"/>
                <a:cs typeface="Helvetica" panose="020B0604020202020204" pitchFamily="34" charset="0"/>
              </a:rPr>
              <a:t>Marki – Gdańsk) </a:t>
            </a:r>
            <a:r>
              <a:rPr lang="pl-PL" sz="1700" b="1" dirty="0" smtClean="0">
                <a:latin typeface="Helvetica" panose="020B0604020202020204" pitchFamily="34" charset="0"/>
                <a:cs typeface="Helvetica" panose="020B0604020202020204" pitchFamily="34" charset="0"/>
              </a:rPr>
              <a:t>na </a:t>
            </a:r>
            <a:r>
              <a:rPr lang="pl-PL" sz="1700" b="1" dirty="0">
                <a:latin typeface="Helvetica" panose="020B0604020202020204" pitchFamily="34" charset="0"/>
                <a:cs typeface="Helvetica" panose="020B0604020202020204" pitchFamily="34" charset="0"/>
              </a:rPr>
              <a:t>węźle </a:t>
            </a:r>
            <a:r>
              <a:rPr lang="pl-PL" sz="1700" b="1" dirty="0" smtClean="0">
                <a:latin typeface="Helvetica" panose="020B0604020202020204" pitchFamily="34" charset="0"/>
                <a:cs typeface="Helvetica" panose="020B0604020202020204" pitchFamily="34" charset="0"/>
              </a:rPr>
              <a:t>Wisłostrada </a:t>
            </a:r>
            <a:r>
              <a:rPr lang="pl-PL" sz="1700" b="1" dirty="0">
                <a:solidFill>
                  <a:schemeClr val="bg2">
                    <a:lumMod val="75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(56T)</a:t>
            </a:r>
            <a:r>
              <a:rPr lang="pl-PL" sz="1700" b="1" dirty="0" smtClean="0">
                <a:latin typeface="Helvetica" panose="020B0604020202020204" pitchFamily="34" charset="0"/>
                <a:cs typeface="Helvetica" panose="020B0604020202020204" pitchFamily="34" charset="0"/>
              </a:rPr>
              <a:t> </a:t>
            </a:r>
            <a:endParaRPr lang="pl-PL" sz="1700" b="1" dirty="0" smtClean="0">
              <a:solidFill>
                <a:schemeClr val="bg2">
                  <a:lumMod val="75000"/>
                </a:schemeClr>
              </a:solidFill>
              <a:latin typeface="Helvetica" panose="020B0604020202020204" pitchFamily="34" charset="0"/>
              <a:cs typeface="Helvetica" panose="020B0604020202020204" pitchFamily="34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77703" y="2161070"/>
            <a:ext cx="6544170" cy="436388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pole tekstowe 7"/>
          <p:cNvSpPr txBox="1"/>
          <p:nvPr/>
        </p:nvSpPr>
        <p:spPr>
          <a:xfrm>
            <a:off x="3640708" y="979687"/>
            <a:ext cx="251546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000" b="1" dirty="0" smtClean="0">
                <a:latin typeface="Helvetica" panose="020B0604020202020204" pitchFamily="34" charset="0"/>
                <a:cs typeface="Helvetica" panose="020B0604020202020204" pitchFamily="34" charset="0"/>
              </a:rPr>
              <a:t>Węzeł Wisłostrada</a:t>
            </a:r>
            <a:endParaRPr lang="pl-PL" sz="2000" b="1" dirty="0">
              <a:latin typeface="Helvetica" panose="020B0604020202020204" pitchFamily="34" charset="0"/>
              <a:cs typeface="Helvetica" panose="020B0604020202020204" pitchFamily="34" charset="0"/>
            </a:endParaRPr>
          </a:p>
        </p:txBody>
      </p:sp>
      <p:pic>
        <p:nvPicPr>
          <p:cNvPr id="12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25729" y="4617680"/>
            <a:ext cx="1296144" cy="1907279"/>
          </a:xfrm>
          <a:prstGeom prst="rect">
            <a:avLst/>
          </a:prstGeom>
          <a:noFill/>
          <a:ln w="28575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cxnSp>
        <p:nvCxnSpPr>
          <p:cNvPr id="13" name="Łącznik prosty ze strzałką 12"/>
          <p:cNvCxnSpPr/>
          <p:nvPr/>
        </p:nvCxnSpPr>
        <p:spPr>
          <a:xfrm flipH="1">
            <a:off x="7936589" y="4876373"/>
            <a:ext cx="180528" cy="216024"/>
          </a:xfrm>
          <a:prstGeom prst="straightConnector1">
            <a:avLst/>
          </a:prstGeom>
          <a:ln w="19050">
            <a:solidFill>
              <a:srgbClr val="00206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555656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odtytuł 4"/>
          <p:cNvSpPr>
            <a:spLocks noGrp="1"/>
          </p:cNvSpPr>
          <p:nvPr>
            <p:ph type="subTitle" idx="1"/>
          </p:nvPr>
        </p:nvSpPr>
        <p:spPr>
          <a:xfrm>
            <a:off x="785576" y="1340768"/>
            <a:ext cx="8358424" cy="1689163"/>
          </a:xfrm>
        </p:spPr>
        <p:txBody>
          <a:bodyPr>
            <a:noAutofit/>
          </a:bodyPr>
          <a:lstStyle/>
          <a:p>
            <a:pPr marL="285750" indent="-285750" algn="l">
              <a:spcBef>
                <a:spcPts val="1200"/>
              </a:spcBef>
              <a:buFont typeface="Arial" pitchFamily="34" charset="0"/>
              <a:buChar char="•"/>
            </a:pPr>
            <a:r>
              <a:rPr lang="pl-PL" sz="1600" b="1" dirty="0" smtClean="0">
                <a:solidFill>
                  <a:schemeClr val="bg2">
                    <a:lumMod val="75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Rozpoczęto </a:t>
            </a:r>
            <a:r>
              <a:rPr lang="pl-PL" sz="1600" b="1" dirty="0">
                <a:solidFill>
                  <a:schemeClr val="bg2">
                    <a:lumMod val="75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proces wiercenia </a:t>
            </a:r>
            <a:r>
              <a:rPr lang="pl-PL" sz="1600" b="1" dirty="0" smtClean="0">
                <a:solidFill>
                  <a:schemeClr val="bg2">
                    <a:lumMod val="75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i </a:t>
            </a:r>
            <a:r>
              <a:rPr lang="pl-PL" sz="1600" b="1" dirty="0">
                <a:solidFill>
                  <a:schemeClr val="bg2">
                    <a:lumMod val="75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iniekcji kotew na </a:t>
            </a:r>
            <a:r>
              <a:rPr lang="pl-PL" sz="1600" b="1" dirty="0" smtClean="0">
                <a:solidFill>
                  <a:schemeClr val="bg2">
                    <a:lumMod val="75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wiadukcie </a:t>
            </a:r>
            <a:r>
              <a:rPr lang="pl-PL" sz="1600" b="1" dirty="0">
                <a:solidFill>
                  <a:schemeClr val="bg2">
                    <a:lumMod val="75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Trasy AK </a:t>
            </a:r>
            <a:r>
              <a:rPr lang="pl-PL" sz="1600" b="1" dirty="0" smtClean="0">
                <a:solidFill>
                  <a:schemeClr val="bg2">
                    <a:lumMod val="75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/>
            </a:r>
            <a:br>
              <a:rPr lang="pl-PL" sz="1600" b="1" dirty="0" smtClean="0">
                <a:solidFill>
                  <a:schemeClr val="bg2">
                    <a:lumMod val="75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</a:br>
            <a:r>
              <a:rPr lang="pl-PL" sz="1600" b="1" dirty="0" smtClean="0">
                <a:solidFill>
                  <a:schemeClr val="bg2">
                    <a:lumMod val="75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nad </a:t>
            </a:r>
            <a:r>
              <a:rPr lang="pl-PL" sz="1600" b="1" dirty="0">
                <a:solidFill>
                  <a:schemeClr val="bg2">
                    <a:lumMod val="75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fragmentem </a:t>
            </a:r>
            <a:r>
              <a:rPr lang="pl-PL" sz="1600" b="1" dirty="0" smtClean="0">
                <a:solidFill>
                  <a:schemeClr val="bg2">
                    <a:lumMod val="75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łącznicy </a:t>
            </a:r>
            <a:r>
              <a:rPr lang="pl-PL" sz="1600" b="1" dirty="0">
                <a:solidFill>
                  <a:schemeClr val="bg2">
                    <a:lumMod val="75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zjazdowej </a:t>
            </a:r>
            <a:r>
              <a:rPr lang="pl-PL" sz="1600" b="1" dirty="0" smtClean="0">
                <a:solidFill>
                  <a:schemeClr val="bg2">
                    <a:lumMod val="75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w </a:t>
            </a:r>
            <a:r>
              <a:rPr lang="pl-PL" sz="1600" b="1" dirty="0">
                <a:solidFill>
                  <a:schemeClr val="bg2">
                    <a:lumMod val="75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relacji wschód – południe </a:t>
            </a:r>
            <a:r>
              <a:rPr lang="pl-PL" sz="1600" b="1" dirty="0" smtClean="0">
                <a:solidFill>
                  <a:schemeClr val="bg2">
                    <a:lumMod val="75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/>
            </a:r>
            <a:br>
              <a:rPr lang="pl-PL" sz="1600" b="1" dirty="0" smtClean="0">
                <a:solidFill>
                  <a:schemeClr val="bg2">
                    <a:lumMod val="75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</a:br>
            <a:r>
              <a:rPr lang="pl-PL" sz="1600" b="1" dirty="0" smtClean="0">
                <a:solidFill>
                  <a:schemeClr val="bg2">
                    <a:lumMod val="75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(</a:t>
            </a:r>
            <a:r>
              <a:rPr lang="pl-PL" sz="1600" b="1" dirty="0">
                <a:solidFill>
                  <a:schemeClr val="bg2">
                    <a:lumMod val="75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Marki – </a:t>
            </a:r>
            <a:r>
              <a:rPr lang="pl-PL" sz="1600" b="1" dirty="0" smtClean="0">
                <a:solidFill>
                  <a:schemeClr val="bg2">
                    <a:lumMod val="75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Centrum</a:t>
            </a:r>
            <a:r>
              <a:rPr lang="pl-PL" sz="1600" b="1" dirty="0">
                <a:solidFill>
                  <a:schemeClr val="bg2">
                    <a:lumMod val="75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) </a:t>
            </a:r>
            <a:r>
              <a:rPr lang="pl-PL" sz="1600" b="1" dirty="0" smtClean="0">
                <a:solidFill>
                  <a:schemeClr val="bg2">
                    <a:lumMod val="75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na </a:t>
            </a:r>
            <a:r>
              <a:rPr lang="pl-PL" sz="1600" b="1" dirty="0">
                <a:solidFill>
                  <a:schemeClr val="bg2">
                    <a:lumMod val="75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węźle </a:t>
            </a:r>
            <a:r>
              <a:rPr lang="pl-PL" sz="1600" b="1" dirty="0" smtClean="0">
                <a:solidFill>
                  <a:schemeClr val="bg2">
                    <a:lumMod val="75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Wisłostrada (57T)</a:t>
            </a:r>
          </a:p>
          <a:p>
            <a:pPr marL="285750" indent="-285750" algn="l">
              <a:spcBef>
                <a:spcPts val="1200"/>
              </a:spcBef>
              <a:buFont typeface="Arial" pitchFamily="34" charset="0"/>
              <a:buChar char="•"/>
            </a:pPr>
            <a:r>
              <a:rPr lang="pl-PL" sz="1600" b="1" dirty="0">
                <a:solidFill>
                  <a:schemeClr val="bg2">
                    <a:lumMod val="75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Trwa wklejanie zbrojenia </a:t>
            </a:r>
            <a:r>
              <a:rPr lang="pl-PL" sz="1600" b="1" dirty="0" smtClean="0">
                <a:solidFill>
                  <a:schemeClr val="bg2">
                    <a:lumMod val="75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kotwiącego, zbrojenie i betonowanie płyty wzmacniającej na remontowanej łącznicy </a:t>
            </a:r>
            <a:r>
              <a:rPr lang="pl-PL" sz="1600" b="1" dirty="0">
                <a:solidFill>
                  <a:schemeClr val="bg2">
                    <a:lumMod val="75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zjazdowej z Trasy AK </a:t>
            </a:r>
            <a:r>
              <a:rPr lang="pl-PL" sz="1600" b="1" dirty="0" smtClean="0">
                <a:solidFill>
                  <a:schemeClr val="bg2">
                    <a:lumMod val="75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w </a:t>
            </a:r>
            <a:r>
              <a:rPr lang="pl-PL" sz="1600" b="1" dirty="0">
                <a:solidFill>
                  <a:schemeClr val="bg2">
                    <a:lumMod val="75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relacji zachód – północ (Poznań – Gdańsk) na węźle </a:t>
            </a:r>
            <a:r>
              <a:rPr lang="pl-PL" sz="1600" b="1" dirty="0" smtClean="0">
                <a:solidFill>
                  <a:schemeClr val="bg2">
                    <a:lumMod val="75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Wisłostrada (47T)</a:t>
            </a:r>
          </a:p>
        </p:txBody>
      </p:sp>
      <p:pic>
        <p:nvPicPr>
          <p:cNvPr id="6" name="Obraz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63680" y="0"/>
            <a:ext cx="2880320" cy="864095"/>
          </a:xfrm>
          <a:prstGeom prst="rect">
            <a:avLst/>
          </a:prstGeom>
        </p:spPr>
      </p:pic>
      <p:pic>
        <p:nvPicPr>
          <p:cNvPr id="9" name="Picture 7" descr="http://upload.wikimedia.org/wikipedia/de/thumb/c/c8/GDDKiA-2011-Logo.svg/330px-GDDKiA-2011-Logo.svg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8447" y="155862"/>
            <a:ext cx="3246066" cy="7082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Obraz 13" descr="\\genesispr\Metrostav\Zdjęcia\Do miesięcznych z prac\Grudzień\Rozpoczęto proces wiercenia i iniekcji kotew na wiadukcie Trasy AK nad fragmentem łącznicy zjazdowej w relacji wschód – południe (Marki – Centrum) na węźle Wisłostrada.jpg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8445" y="3115758"/>
            <a:ext cx="4497649" cy="369761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7" name="pole tekstowe 6"/>
          <p:cNvSpPr txBox="1"/>
          <p:nvPr/>
        </p:nvSpPr>
        <p:spPr>
          <a:xfrm>
            <a:off x="3640708" y="979687"/>
            <a:ext cx="251546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000" b="1" dirty="0" smtClean="0">
                <a:latin typeface="Helvetica" panose="020B0604020202020204" pitchFamily="34" charset="0"/>
                <a:cs typeface="Helvetica" panose="020B0604020202020204" pitchFamily="34" charset="0"/>
              </a:rPr>
              <a:t>Węzeł Wisłostrada</a:t>
            </a:r>
            <a:endParaRPr lang="pl-PL" sz="2000" b="1" dirty="0">
              <a:latin typeface="Helvetica" panose="020B0604020202020204" pitchFamily="34" charset="0"/>
              <a:cs typeface="Helvetica" panose="020B0604020202020204" pitchFamily="34" charset="0"/>
            </a:endParaRPr>
          </a:p>
        </p:txBody>
      </p:sp>
      <p:pic>
        <p:nvPicPr>
          <p:cNvPr id="8" name="Picture 4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24128" y="3115757"/>
            <a:ext cx="3025361" cy="368920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Picture 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53345" y="4906097"/>
            <a:ext cx="1296144" cy="1907279"/>
          </a:xfrm>
          <a:prstGeom prst="rect">
            <a:avLst/>
          </a:prstGeom>
          <a:noFill/>
          <a:ln w="28575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cxnSp>
        <p:nvCxnSpPr>
          <p:cNvPr id="10" name="Łącznik prosty ze strzałką 9"/>
          <p:cNvCxnSpPr/>
          <p:nvPr/>
        </p:nvCxnSpPr>
        <p:spPr>
          <a:xfrm flipH="1" flipV="1">
            <a:off x="8356701" y="6292520"/>
            <a:ext cx="288032" cy="216024"/>
          </a:xfrm>
          <a:prstGeom prst="straightConnector1">
            <a:avLst/>
          </a:prstGeom>
          <a:ln w="28575">
            <a:solidFill>
              <a:srgbClr val="00206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6" name="Picture 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44521" y="3115758"/>
            <a:ext cx="1191573" cy="1753402"/>
          </a:xfrm>
          <a:prstGeom prst="rect">
            <a:avLst/>
          </a:prstGeom>
          <a:noFill/>
          <a:ln w="28575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cxnSp>
        <p:nvCxnSpPr>
          <p:cNvPr id="3" name="Łącznik prosty ze strzałką 2"/>
          <p:cNvCxnSpPr/>
          <p:nvPr/>
        </p:nvCxnSpPr>
        <p:spPr>
          <a:xfrm>
            <a:off x="4386195" y="3619814"/>
            <a:ext cx="144016" cy="372645"/>
          </a:xfrm>
          <a:prstGeom prst="straightConnector1">
            <a:avLst/>
          </a:prstGeom>
          <a:ln w="28575">
            <a:solidFill>
              <a:srgbClr val="00206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651861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ytuł 3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pl-PL" sz="5400" dirty="0">
                <a:solidFill>
                  <a:schemeClr val="tx1">
                    <a:lumMod val="75000"/>
                    <a:lumOff val="25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Most </a:t>
            </a:r>
            <a:br>
              <a:rPr lang="pl-PL" sz="5400" dirty="0">
                <a:solidFill>
                  <a:schemeClr val="tx1">
                    <a:lumMod val="75000"/>
                    <a:lumOff val="25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</a:br>
            <a:r>
              <a:rPr lang="pl-PL" sz="5400" dirty="0">
                <a:solidFill>
                  <a:schemeClr val="tx1">
                    <a:lumMod val="75000"/>
                    <a:lumOff val="25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im. gen. Stefana </a:t>
            </a:r>
            <a:br>
              <a:rPr lang="pl-PL" sz="5400" dirty="0">
                <a:solidFill>
                  <a:schemeClr val="tx1">
                    <a:lumMod val="75000"/>
                    <a:lumOff val="25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</a:br>
            <a:r>
              <a:rPr lang="pl-PL" sz="5400" dirty="0">
                <a:solidFill>
                  <a:schemeClr val="tx1">
                    <a:lumMod val="75000"/>
                    <a:lumOff val="25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Grota-Roweckiego</a:t>
            </a:r>
          </a:p>
        </p:txBody>
      </p:sp>
      <p:pic>
        <p:nvPicPr>
          <p:cNvPr id="6" name="Obraz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63680" y="0"/>
            <a:ext cx="2880320" cy="864095"/>
          </a:xfrm>
          <a:prstGeom prst="rect">
            <a:avLst/>
          </a:prstGeom>
        </p:spPr>
      </p:pic>
      <p:pic>
        <p:nvPicPr>
          <p:cNvPr id="5" name="Picture 7" descr="http://upload.wikimedia.org/wikipedia/de/thumb/c/c8/GDDKiA-2011-Logo.svg/330px-GDDKiA-2011-Logo.svg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8447" y="155862"/>
            <a:ext cx="3246066" cy="7082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898043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odtytuł 4"/>
          <p:cNvSpPr>
            <a:spLocks noGrp="1"/>
          </p:cNvSpPr>
          <p:nvPr>
            <p:ph type="subTitle" idx="1"/>
          </p:nvPr>
        </p:nvSpPr>
        <p:spPr>
          <a:xfrm>
            <a:off x="755576" y="1368151"/>
            <a:ext cx="8208912" cy="2132857"/>
          </a:xfrm>
        </p:spPr>
        <p:txBody>
          <a:bodyPr>
            <a:normAutofit/>
          </a:bodyPr>
          <a:lstStyle/>
          <a:p>
            <a:pPr marL="285750" lvl="0" indent="-285750" algn="l">
              <a:buFont typeface="Arial" panose="020B0604020202020204" pitchFamily="34" charset="0"/>
              <a:buChar char="•"/>
            </a:pPr>
            <a:r>
              <a:rPr lang="pl-PL" sz="1800" b="1" dirty="0" smtClean="0">
                <a:latin typeface="Helvetica" panose="020B0604020202020204" pitchFamily="34" charset="0"/>
                <a:cs typeface="Helvetica" panose="020B0604020202020204" pitchFamily="34" charset="0"/>
              </a:rPr>
              <a:t>Największy </a:t>
            </a:r>
            <a:r>
              <a:rPr lang="pl-PL" sz="1800" dirty="0" smtClean="0">
                <a:latin typeface="Helvetica" panose="020B0604020202020204" pitchFamily="34" charset="0"/>
                <a:cs typeface="Helvetica" panose="020B0604020202020204" pitchFamily="34" charset="0"/>
              </a:rPr>
              <a:t>obiekt inżynierski w całym kontrakcie.</a:t>
            </a:r>
          </a:p>
          <a:p>
            <a:pPr marL="285750" lvl="0" indent="-285750" algn="l">
              <a:buFont typeface="Arial" panose="020B0604020202020204" pitchFamily="34" charset="0"/>
              <a:buChar char="•"/>
            </a:pPr>
            <a:r>
              <a:rPr lang="pl-PL" sz="1800" dirty="0" smtClean="0">
                <a:latin typeface="Helvetica" panose="020B0604020202020204" pitchFamily="34" charset="0"/>
                <a:cs typeface="Helvetica" panose="020B0604020202020204" pitchFamily="34" charset="0"/>
              </a:rPr>
              <a:t>Łączna długość obiektu: </a:t>
            </a:r>
            <a:r>
              <a:rPr lang="pl-PL" sz="1800" b="1" dirty="0" smtClean="0">
                <a:latin typeface="Helvetica" panose="020B0604020202020204" pitchFamily="34" charset="0"/>
                <a:cs typeface="Helvetica" panose="020B0604020202020204" pitchFamily="34" charset="0"/>
              </a:rPr>
              <a:t>645 m</a:t>
            </a:r>
            <a:r>
              <a:rPr lang="pl-PL" sz="1800" dirty="0" smtClean="0">
                <a:latin typeface="Helvetica" panose="020B0604020202020204" pitchFamily="34" charset="0"/>
                <a:cs typeface="Helvetica" panose="020B0604020202020204" pitchFamily="34" charset="0"/>
              </a:rPr>
              <a:t>.</a:t>
            </a: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pl-PL" sz="1800" dirty="0" smtClean="0">
                <a:latin typeface="Helvetica" panose="020B0604020202020204" pitchFamily="34" charset="0"/>
                <a:cs typeface="Helvetica" panose="020B0604020202020204" pitchFamily="34" charset="0"/>
              </a:rPr>
              <a:t>Przebudowa polegająca na </a:t>
            </a:r>
            <a:r>
              <a:rPr lang="pl-PL" sz="1800" b="1" dirty="0" smtClean="0">
                <a:latin typeface="Helvetica" panose="020B0604020202020204" pitchFamily="34" charset="0"/>
                <a:cs typeface="Helvetica" panose="020B0604020202020204" pitchFamily="34" charset="0"/>
              </a:rPr>
              <a:t>poszerzeniu</a:t>
            </a:r>
            <a:r>
              <a:rPr lang="pl-PL" sz="1800" dirty="0" smtClean="0">
                <a:latin typeface="Helvetica" panose="020B0604020202020204" pitchFamily="34" charset="0"/>
                <a:cs typeface="Helvetica" panose="020B0604020202020204" pitchFamily="34" charset="0"/>
              </a:rPr>
              <a:t> </a:t>
            </a:r>
            <a:r>
              <a:rPr lang="pl-PL" sz="1800" b="1" dirty="0" smtClean="0">
                <a:latin typeface="Helvetica" panose="020B0604020202020204" pitchFamily="34" charset="0"/>
                <a:cs typeface="Helvetica" panose="020B0604020202020204" pitchFamily="34" charset="0"/>
              </a:rPr>
              <a:t>obu jezdni </a:t>
            </a:r>
            <a:r>
              <a:rPr lang="pl-PL" sz="1800" dirty="0" smtClean="0">
                <a:latin typeface="Helvetica" panose="020B0604020202020204" pitchFamily="34" charset="0"/>
                <a:cs typeface="Helvetica" panose="020B0604020202020204" pitchFamily="34" charset="0"/>
              </a:rPr>
              <a:t>o jeden pas ruchu.</a:t>
            </a: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pl-PL" sz="1800" dirty="0" smtClean="0">
                <a:latin typeface="Helvetica" panose="020B0604020202020204" pitchFamily="34" charset="0"/>
                <a:cs typeface="Helvetica" panose="020B0604020202020204" pitchFamily="34" charset="0"/>
              </a:rPr>
              <a:t>Docelowo </a:t>
            </a:r>
            <a:r>
              <a:rPr lang="pl-PL" sz="1800" b="1" dirty="0" smtClean="0">
                <a:latin typeface="Helvetica" panose="020B0604020202020204" pitchFamily="34" charset="0"/>
                <a:cs typeface="Helvetica" panose="020B0604020202020204" pitchFamily="34" charset="0"/>
              </a:rPr>
              <a:t>2 pasy ruchu dla tranzytu</a:t>
            </a:r>
            <a:r>
              <a:rPr lang="pl-PL" sz="1800" dirty="0" smtClean="0">
                <a:latin typeface="Helvetica" panose="020B0604020202020204" pitchFamily="34" charset="0"/>
                <a:cs typeface="Helvetica" panose="020B0604020202020204" pitchFamily="34" charset="0"/>
              </a:rPr>
              <a:t> i </a:t>
            </a:r>
            <a:r>
              <a:rPr lang="pl-PL" sz="1800" b="1" dirty="0" smtClean="0">
                <a:latin typeface="Helvetica" panose="020B0604020202020204" pitchFamily="34" charset="0"/>
                <a:cs typeface="Helvetica" panose="020B0604020202020204" pitchFamily="34" charset="0"/>
              </a:rPr>
              <a:t>3 pasy dla ruchu lokalnego</a:t>
            </a:r>
            <a:r>
              <a:rPr lang="pl-PL" sz="1800" dirty="0" smtClean="0">
                <a:latin typeface="Helvetica" panose="020B0604020202020204" pitchFamily="34" charset="0"/>
                <a:cs typeface="Helvetica" panose="020B0604020202020204" pitchFamily="34" charset="0"/>
              </a:rPr>
              <a:t> w każdym kierunku oraz budowa chodnika i ścieżki rowerowej.</a:t>
            </a:r>
          </a:p>
        </p:txBody>
      </p:sp>
      <p:pic>
        <p:nvPicPr>
          <p:cNvPr id="6" name="Obraz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63680" y="0"/>
            <a:ext cx="2880320" cy="864095"/>
          </a:xfrm>
          <a:prstGeom prst="rect">
            <a:avLst/>
          </a:prstGeom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720" y="3284984"/>
            <a:ext cx="5017642" cy="33364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7" descr="http://upload.wikimedia.org/wikipedia/de/thumb/c/c8/GDDKiA-2011-Logo.svg/330px-GDDKiA-2011-Logo.svg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8447" y="155862"/>
            <a:ext cx="3246066" cy="7082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139805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odtytuł 4"/>
          <p:cNvSpPr>
            <a:spLocks noGrp="1"/>
          </p:cNvSpPr>
          <p:nvPr>
            <p:ph type="subTitle" idx="1"/>
          </p:nvPr>
        </p:nvSpPr>
        <p:spPr>
          <a:xfrm>
            <a:off x="755576" y="1440159"/>
            <a:ext cx="8208912" cy="5517233"/>
          </a:xfrm>
        </p:spPr>
        <p:txBody>
          <a:bodyPr>
            <a:normAutofit/>
          </a:bodyPr>
          <a:lstStyle/>
          <a:p>
            <a:pPr marL="285750" lvl="0" indent="-285750" algn="l">
              <a:buFont typeface="Arial" panose="020B0604020202020204" pitchFamily="34" charset="0"/>
              <a:buChar char="•"/>
            </a:pPr>
            <a:r>
              <a:rPr lang="pl-PL" sz="1800" b="1" dirty="0" smtClean="0">
                <a:latin typeface="Helvetica" panose="020B0604020202020204" pitchFamily="34" charset="0"/>
                <a:cs typeface="Helvetica" panose="020B0604020202020204" pitchFamily="34" charset="0"/>
              </a:rPr>
              <a:t>Inwestor</a:t>
            </a:r>
            <a:r>
              <a:rPr lang="pl-PL" sz="1800" dirty="0" smtClean="0">
                <a:latin typeface="Helvetica" panose="020B0604020202020204" pitchFamily="34" charset="0"/>
                <a:cs typeface="Helvetica" panose="020B0604020202020204" pitchFamily="34" charset="0"/>
              </a:rPr>
              <a:t>:</a:t>
            </a:r>
            <a:r>
              <a:rPr lang="pl-PL" sz="1800" b="1" dirty="0" smtClean="0">
                <a:latin typeface="Helvetica" panose="020B0604020202020204" pitchFamily="34" charset="0"/>
                <a:cs typeface="Helvetica" panose="020B0604020202020204" pitchFamily="34" charset="0"/>
              </a:rPr>
              <a:t> </a:t>
            </a:r>
            <a:r>
              <a:rPr lang="pl-PL" sz="1800" i="1" dirty="0" smtClean="0">
                <a:latin typeface="Helvetica" panose="020B0604020202020204" pitchFamily="34" charset="0"/>
                <a:cs typeface="Helvetica" panose="020B0604020202020204" pitchFamily="34" charset="0"/>
              </a:rPr>
              <a:t>Generalna Dyrekcja Dróg Krajowych i Autostrad</a:t>
            </a:r>
          </a:p>
          <a:p>
            <a:pPr lvl="0" algn="l"/>
            <a:endParaRPr lang="pl-PL" sz="1800" i="1" dirty="0">
              <a:latin typeface="Helvetica" panose="020B0604020202020204" pitchFamily="34" charset="0"/>
              <a:cs typeface="Helvetica" panose="020B0604020202020204" pitchFamily="34" charset="0"/>
            </a:endParaRPr>
          </a:p>
          <a:p>
            <a:pPr marL="285750" lvl="0" indent="-285750" algn="l">
              <a:buFont typeface="Arial" panose="020B0604020202020204" pitchFamily="34" charset="0"/>
              <a:buChar char="•"/>
            </a:pPr>
            <a:r>
              <a:rPr lang="pl-PL" sz="1800" b="1" dirty="0" smtClean="0">
                <a:latin typeface="Helvetica" panose="020B0604020202020204" pitchFamily="34" charset="0"/>
                <a:cs typeface="Helvetica" panose="020B0604020202020204" pitchFamily="34" charset="0"/>
              </a:rPr>
              <a:t>Inżynier Kontraktu</a:t>
            </a:r>
            <a:r>
              <a:rPr lang="pl-PL" sz="1800" dirty="0" smtClean="0">
                <a:latin typeface="Helvetica" panose="020B0604020202020204" pitchFamily="34" charset="0"/>
                <a:cs typeface="Helvetica" panose="020B0604020202020204" pitchFamily="34" charset="0"/>
              </a:rPr>
              <a:t>:</a:t>
            </a:r>
            <a:r>
              <a:rPr lang="pl-PL" sz="1800" i="1" dirty="0" smtClean="0">
                <a:latin typeface="Helvetica" panose="020B0604020202020204" pitchFamily="34" charset="0"/>
                <a:cs typeface="Helvetica" panose="020B0604020202020204" pitchFamily="34" charset="0"/>
              </a:rPr>
              <a:t> Zakłady Budownictwa Mostowego </a:t>
            </a:r>
            <a:br>
              <a:rPr lang="pl-PL" sz="1800" i="1" dirty="0" smtClean="0">
                <a:latin typeface="Helvetica" panose="020B0604020202020204" pitchFamily="34" charset="0"/>
                <a:cs typeface="Helvetica" panose="020B0604020202020204" pitchFamily="34" charset="0"/>
              </a:rPr>
            </a:br>
            <a:r>
              <a:rPr lang="pl-PL" sz="1800" i="1" dirty="0" smtClean="0">
                <a:latin typeface="Helvetica" panose="020B0604020202020204" pitchFamily="34" charset="0"/>
                <a:cs typeface="Helvetica" panose="020B0604020202020204" pitchFamily="34" charset="0"/>
              </a:rPr>
              <a:t>Inwestor Zastępczy S.A.</a:t>
            </a:r>
            <a:endParaRPr lang="pl-PL" sz="1800" b="1" dirty="0" smtClean="0">
              <a:latin typeface="Helvetica" panose="020B0604020202020204" pitchFamily="34" charset="0"/>
              <a:cs typeface="Helvetica" panose="020B0604020202020204" pitchFamily="34" charset="0"/>
            </a:endParaRPr>
          </a:p>
          <a:p>
            <a:pPr marL="285750" lvl="0" indent="-285750" algn="l">
              <a:buFont typeface="Arial" panose="020B0604020202020204" pitchFamily="34" charset="0"/>
              <a:buChar char="•"/>
            </a:pPr>
            <a:endParaRPr lang="pl-PL" sz="1800" b="1" dirty="0">
              <a:latin typeface="Helvetica" panose="020B0604020202020204" pitchFamily="34" charset="0"/>
              <a:cs typeface="Helvetica" panose="020B0604020202020204" pitchFamily="34" charset="0"/>
            </a:endParaRPr>
          </a:p>
          <a:p>
            <a:pPr marL="285750" lvl="0" indent="-285750" algn="l">
              <a:buFont typeface="Arial" panose="020B0604020202020204" pitchFamily="34" charset="0"/>
              <a:buChar char="•"/>
            </a:pPr>
            <a:r>
              <a:rPr lang="pl-PL" sz="1800" b="1" dirty="0" smtClean="0">
                <a:latin typeface="Helvetica" panose="020B0604020202020204" pitchFamily="34" charset="0"/>
                <a:cs typeface="Helvetica" panose="020B0604020202020204" pitchFamily="34" charset="0"/>
              </a:rPr>
              <a:t>Nadzór Naukowy i konsultacje naukowe</a:t>
            </a:r>
            <a:r>
              <a:rPr lang="pl-PL" sz="1800" dirty="0" smtClean="0">
                <a:latin typeface="Helvetica" panose="020B0604020202020204" pitchFamily="34" charset="0"/>
                <a:cs typeface="Helvetica" panose="020B0604020202020204" pitchFamily="34" charset="0"/>
              </a:rPr>
              <a:t>:</a:t>
            </a:r>
          </a:p>
          <a:p>
            <a:pPr marL="285750" lvl="0" indent="-285750" algn="l">
              <a:buFont typeface="Helvetica" pitchFamily="34" charset="0"/>
              <a:buChar char="-"/>
            </a:pPr>
            <a:r>
              <a:rPr lang="pl-PL" sz="1800" i="1" dirty="0">
                <a:latin typeface="Helvetica" panose="020B0604020202020204" pitchFamily="34" charset="0"/>
                <a:cs typeface="Helvetica" panose="020B0604020202020204" pitchFamily="34" charset="0"/>
              </a:rPr>
              <a:t>p</a:t>
            </a:r>
            <a:r>
              <a:rPr lang="pl-PL" sz="1800" i="1" dirty="0" smtClean="0">
                <a:latin typeface="Helvetica" panose="020B0604020202020204" pitchFamily="34" charset="0"/>
                <a:cs typeface="Helvetica" panose="020B0604020202020204" pitchFamily="34" charset="0"/>
              </a:rPr>
              <a:t>rof. dr hab. inż. Tomasz </a:t>
            </a:r>
            <a:r>
              <a:rPr lang="pl-PL" sz="1800" i="1" dirty="0" err="1" smtClean="0">
                <a:latin typeface="Helvetica" panose="020B0604020202020204" pitchFamily="34" charset="0"/>
                <a:cs typeface="Helvetica" panose="020B0604020202020204" pitchFamily="34" charset="0"/>
              </a:rPr>
              <a:t>Siwowski</a:t>
            </a:r>
            <a:r>
              <a:rPr lang="pl-PL" sz="1800" i="1" dirty="0" smtClean="0">
                <a:latin typeface="Helvetica" panose="020B0604020202020204" pitchFamily="34" charset="0"/>
                <a:cs typeface="Helvetica" panose="020B0604020202020204" pitchFamily="34" charset="0"/>
              </a:rPr>
              <a:t> (Politechnika Rzeszowska)</a:t>
            </a:r>
          </a:p>
          <a:p>
            <a:pPr marL="285750" indent="-285750" algn="l">
              <a:buFont typeface="Helvetica" pitchFamily="34" charset="0"/>
              <a:buChar char="-"/>
            </a:pPr>
            <a:r>
              <a:rPr lang="pl-PL" sz="1800" i="1" dirty="0">
                <a:latin typeface="Helvetica" panose="020B0604020202020204" pitchFamily="34" charset="0"/>
                <a:cs typeface="Helvetica" panose="020B0604020202020204" pitchFamily="34" charset="0"/>
              </a:rPr>
              <a:t>prof. dr hab. inż. </a:t>
            </a:r>
            <a:r>
              <a:rPr lang="pl-PL" sz="1800" i="1" dirty="0" smtClean="0">
                <a:latin typeface="Helvetica" panose="020B0604020202020204" pitchFamily="34" charset="0"/>
                <a:cs typeface="Helvetica" panose="020B0604020202020204" pitchFamily="34" charset="0"/>
              </a:rPr>
              <a:t>Marek Łagoda (Instytut Badawczy Dróg i Mostów)</a:t>
            </a:r>
          </a:p>
          <a:p>
            <a:pPr marL="285750" lvl="0" indent="-285750" algn="l">
              <a:buFont typeface="Helvetica" pitchFamily="34" charset="0"/>
              <a:buChar char="-"/>
            </a:pPr>
            <a:r>
              <a:rPr lang="pl-PL" sz="1800" i="1" dirty="0">
                <a:latin typeface="Helvetica" panose="020B0604020202020204" pitchFamily="34" charset="0"/>
                <a:cs typeface="Helvetica" panose="020B0604020202020204" pitchFamily="34" charset="0"/>
              </a:rPr>
              <a:t>prof. dr hab. inż. </a:t>
            </a:r>
            <a:r>
              <a:rPr lang="pl-PL" sz="1800" i="1" dirty="0" smtClean="0">
                <a:latin typeface="Helvetica" panose="020B0604020202020204" pitchFamily="34" charset="0"/>
                <a:cs typeface="Helvetica" panose="020B0604020202020204" pitchFamily="34" charset="0"/>
              </a:rPr>
              <a:t>Wojciech Radomski (Politechnika Warszawska)</a:t>
            </a:r>
          </a:p>
          <a:p>
            <a:pPr marL="285750" indent="-285750" algn="l">
              <a:buFont typeface="Helvetica" pitchFamily="34" charset="0"/>
              <a:buChar char="-"/>
            </a:pPr>
            <a:r>
              <a:rPr lang="pl-PL" sz="1800" i="1" dirty="0">
                <a:latin typeface="Helvetica" panose="020B0604020202020204" pitchFamily="34" charset="0"/>
                <a:cs typeface="Helvetica" panose="020B0604020202020204" pitchFamily="34" charset="0"/>
              </a:rPr>
              <a:t>prof. dr hab. inż. </a:t>
            </a:r>
            <a:r>
              <a:rPr lang="pl-PL" sz="1800" i="1" dirty="0" smtClean="0">
                <a:latin typeface="Helvetica" panose="020B0604020202020204" pitchFamily="34" charset="0"/>
                <a:cs typeface="Helvetica" panose="020B0604020202020204" pitchFamily="34" charset="0"/>
              </a:rPr>
              <a:t>Henryk </a:t>
            </a:r>
            <a:r>
              <a:rPr lang="pl-PL" sz="1800" i="1" dirty="0" err="1" smtClean="0">
                <a:latin typeface="Helvetica" panose="020B0604020202020204" pitchFamily="34" charset="0"/>
                <a:cs typeface="Helvetica" panose="020B0604020202020204" pitchFamily="34" charset="0"/>
              </a:rPr>
              <a:t>Zobel</a:t>
            </a:r>
            <a:r>
              <a:rPr lang="pl-PL" sz="1800" i="1" dirty="0" smtClean="0">
                <a:latin typeface="Helvetica" panose="020B0604020202020204" pitchFamily="34" charset="0"/>
                <a:cs typeface="Helvetica" panose="020B0604020202020204" pitchFamily="34" charset="0"/>
              </a:rPr>
              <a:t> (Politechnika </a:t>
            </a:r>
            <a:r>
              <a:rPr lang="pl-PL" sz="1800" i="1" dirty="0">
                <a:latin typeface="Helvetica" panose="020B0604020202020204" pitchFamily="34" charset="0"/>
                <a:cs typeface="Helvetica" panose="020B0604020202020204" pitchFamily="34" charset="0"/>
              </a:rPr>
              <a:t>Warszawska</a:t>
            </a:r>
            <a:r>
              <a:rPr lang="pl-PL" sz="1800" i="1" dirty="0" smtClean="0">
                <a:latin typeface="Helvetica" panose="020B0604020202020204" pitchFamily="34" charset="0"/>
                <a:cs typeface="Helvetica" panose="020B0604020202020204" pitchFamily="34" charset="0"/>
              </a:rPr>
              <a:t>)</a:t>
            </a:r>
          </a:p>
          <a:p>
            <a:pPr marL="285750" indent="-285750" algn="l">
              <a:buFont typeface="Helvetica" pitchFamily="34" charset="0"/>
              <a:buChar char="-"/>
            </a:pPr>
            <a:r>
              <a:rPr lang="pl-PL" sz="1800" i="1" dirty="0">
                <a:latin typeface="Helvetica" panose="020B0604020202020204" pitchFamily="34" charset="0"/>
                <a:cs typeface="Helvetica" panose="020B0604020202020204" pitchFamily="34" charset="0"/>
              </a:rPr>
              <a:t>prof. dr hab. inż</a:t>
            </a:r>
            <a:r>
              <a:rPr lang="pl-PL" sz="1800" i="1" dirty="0" smtClean="0">
                <a:latin typeface="Helvetica" panose="020B0604020202020204" pitchFamily="34" charset="0"/>
                <a:cs typeface="Helvetica" panose="020B0604020202020204" pitchFamily="34" charset="0"/>
              </a:rPr>
              <a:t>. Krzysztof Wilde (Politechnika Gdańska)</a:t>
            </a:r>
            <a:endParaRPr lang="pl-PL" sz="1800" i="1" dirty="0">
              <a:latin typeface="Helvetica" panose="020B0604020202020204" pitchFamily="34" charset="0"/>
              <a:cs typeface="Helvetica" panose="020B0604020202020204" pitchFamily="34" charset="0"/>
            </a:endParaRPr>
          </a:p>
          <a:p>
            <a:pPr marL="285750" lvl="0" indent="-285750" algn="l">
              <a:buFont typeface="Helvetica" pitchFamily="34" charset="0"/>
              <a:buChar char="-"/>
            </a:pPr>
            <a:endParaRPr lang="pl-PL" sz="1800" i="1" dirty="0">
              <a:latin typeface="Helvetica" panose="020B0604020202020204" pitchFamily="34" charset="0"/>
              <a:cs typeface="Helvetica" panose="020B0604020202020204" pitchFamily="34" charset="0"/>
            </a:endParaRPr>
          </a:p>
          <a:p>
            <a:pPr marL="285750" indent="-285750" algn="l">
              <a:buFont typeface="Helvetica" pitchFamily="34" charset="0"/>
              <a:buChar char="-"/>
            </a:pPr>
            <a:endParaRPr lang="pl-PL" sz="1800" i="1" dirty="0">
              <a:latin typeface="Helvetica" panose="020B0604020202020204" pitchFamily="34" charset="0"/>
              <a:cs typeface="Helvetica" panose="020B0604020202020204" pitchFamily="34" charset="0"/>
            </a:endParaRPr>
          </a:p>
        </p:txBody>
      </p:sp>
      <p:pic>
        <p:nvPicPr>
          <p:cNvPr id="6" name="Obraz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63680" y="0"/>
            <a:ext cx="2880320" cy="864095"/>
          </a:xfrm>
          <a:prstGeom prst="rect">
            <a:avLst/>
          </a:prstGeom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84800" y="1998365"/>
            <a:ext cx="1819019" cy="6102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3" name="Picture 5" descr="http://www.smartmedia.com.pl/assets/images/stock/klienci/Politechnika_Rzeszowska-Rzeszow-LOGO%2020110808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5616" y="5776013"/>
            <a:ext cx="2142257" cy="8511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7" name="Picture 9" descr="http://www.technologypartners.pl/tl_files/techpart_design/ibdim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35896" y="5594828"/>
            <a:ext cx="1213495" cy="12134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2" name="Picture 14" descr="http://s-trojmiasto.pl/zdj/c/9/105/555x0/1055684-Koszt-Systemu-Identyfikacji-Wizualnej-Politechniki-Gdanskiej-ktorego-elementem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41232" y="5419233"/>
            <a:ext cx="2350443" cy="13890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0" name="Picture 12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73617" y="5457055"/>
            <a:ext cx="1367615" cy="13676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Picture 7" descr="http://upload.wikimedia.org/wikipedia/de/thumb/c/c8/GDDKiA-2011-Logo.svg/330px-GDDKiA-2011-Logo.svg.png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8447" y="155862"/>
            <a:ext cx="3246066" cy="7082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71319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Obraz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63680" y="0"/>
            <a:ext cx="2880320" cy="864095"/>
          </a:xfrm>
          <a:prstGeom prst="rect">
            <a:avLst/>
          </a:prstGeom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02540" y="2034504"/>
            <a:ext cx="6484937" cy="2200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" name="Podtytuł 4"/>
          <p:cNvSpPr txBox="1">
            <a:spLocks/>
          </p:cNvSpPr>
          <p:nvPr/>
        </p:nvSpPr>
        <p:spPr>
          <a:xfrm>
            <a:off x="755576" y="4277559"/>
            <a:ext cx="8208912" cy="259228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Calibri" pitchFamily="34" charset="0"/>
              <a:buNone/>
              <a:defRPr sz="1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Clr>
                <a:schemeClr val="tx1"/>
              </a:buClr>
              <a:buFont typeface="Calibri" pitchFamily="34" charset="0"/>
              <a:buNone/>
              <a:defRPr sz="1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Calibri" pitchFamily="34" charset="0"/>
              <a:buNone/>
              <a:defRPr sz="1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Clr>
                <a:schemeClr val="tx1"/>
              </a:buClr>
              <a:buFont typeface="Calibri" pitchFamily="34" charset="0"/>
              <a:buNone/>
              <a:defRPr sz="1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Clr>
                <a:schemeClr val="tx1"/>
              </a:buClr>
              <a:buFont typeface="Calibri" pitchFamily="34" charset="0"/>
              <a:buNone/>
              <a:defRPr sz="1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285750" indent="-285750" algn="l">
              <a:buFont typeface="Arial" pitchFamily="34" charset="0"/>
              <a:buChar char="•"/>
            </a:pPr>
            <a:r>
              <a:rPr lang="pl-PL" sz="1800" b="1" dirty="0" smtClean="0">
                <a:latin typeface="Helvetica" panose="020B0604020202020204" pitchFamily="34" charset="0"/>
                <a:cs typeface="Helvetica" panose="020B0604020202020204" pitchFamily="34" charset="0"/>
              </a:rPr>
              <a:t>Zamocowanie nowej konstrukcji</a:t>
            </a:r>
          </a:p>
          <a:p>
            <a:pPr marL="285750" indent="-285750" algn="l">
              <a:buFont typeface="Arial" pitchFamily="34" charset="0"/>
              <a:buChar char="•"/>
            </a:pPr>
            <a:endParaRPr lang="pl-PL" sz="1800" i="1" dirty="0" smtClean="0">
              <a:latin typeface="Helvetica" panose="020B0604020202020204" pitchFamily="34" charset="0"/>
              <a:cs typeface="Helvetica" panose="020B0604020202020204" pitchFamily="34" charset="0"/>
            </a:endParaRPr>
          </a:p>
          <a:p>
            <a:pPr marL="285750" indent="-285750" algn="l">
              <a:buFont typeface="Helvetica" pitchFamily="34" charset="0"/>
              <a:buChar char="-"/>
            </a:pPr>
            <a:endParaRPr lang="pl-PL" sz="1800" i="1" dirty="0" smtClean="0">
              <a:latin typeface="Helvetica" panose="020B0604020202020204" pitchFamily="34" charset="0"/>
              <a:cs typeface="Helvetica" panose="020B0604020202020204" pitchFamily="34" charset="0"/>
            </a:endParaRPr>
          </a:p>
          <a:p>
            <a:pPr marL="285750" indent="-285750" algn="l">
              <a:buFont typeface="Helvetica" pitchFamily="34" charset="0"/>
              <a:buChar char="-"/>
            </a:pPr>
            <a:endParaRPr lang="pl-PL" sz="1800" i="1" dirty="0">
              <a:latin typeface="Helvetica" panose="020B0604020202020204" pitchFamily="34" charset="0"/>
              <a:cs typeface="Helvetica" panose="020B0604020202020204" pitchFamily="34" charset="0"/>
            </a:endParaRPr>
          </a:p>
        </p:txBody>
      </p:sp>
      <p:sp>
        <p:nvSpPr>
          <p:cNvPr id="15" name="Podtytuł 4"/>
          <p:cNvSpPr txBox="1">
            <a:spLocks/>
          </p:cNvSpPr>
          <p:nvPr/>
        </p:nvSpPr>
        <p:spPr>
          <a:xfrm>
            <a:off x="755576" y="1512167"/>
            <a:ext cx="8208912" cy="544522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Calibri" pitchFamily="34" charset="0"/>
              <a:buNone/>
              <a:defRPr sz="1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Clr>
                <a:schemeClr val="tx1"/>
              </a:buClr>
              <a:buFont typeface="Calibri" pitchFamily="34" charset="0"/>
              <a:buNone/>
              <a:defRPr sz="1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Calibri" pitchFamily="34" charset="0"/>
              <a:buNone/>
              <a:defRPr sz="1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Clr>
                <a:schemeClr val="tx1"/>
              </a:buClr>
              <a:buFont typeface="Calibri" pitchFamily="34" charset="0"/>
              <a:buNone/>
              <a:defRPr sz="1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Clr>
                <a:schemeClr val="tx1"/>
              </a:buClr>
              <a:buFont typeface="Calibri" pitchFamily="34" charset="0"/>
              <a:buNone/>
              <a:defRPr sz="1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285750" lvl="0" indent="-285750" algn="l">
              <a:buFont typeface="Arial" panose="020B0604020202020204" pitchFamily="34" charset="0"/>
              <a:buChar char="•"/>
            </a:pPr>
            <a:r>
              <a:rPr lang="pl-PL" sz="1800" b="1" dirty="0">
                <a:latin typeface="Helvetica" panose="020B0604020202020204" pitchFamily="34" charset="0"/>
                <a:cs typeface="Helvetica" panose="020B0604020202020204" pitchFamily="34" charset="0"/>
              </a:rPr>
              <a:t>Obcięcie fragmentów wsporników istniejącej konstrukcji</a:t>
            </a:r>
          </a:p>
        </p:txBody>
      </p:sp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0295" y="4812682"/>
            <a:ext cx="7359474" cy="20406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Picture 7" descr="http://upload.wikimedia.org/wikipedia/de/thumb/c/c8/GDDKiA-2011-Logo.svg/330px-GDDKiA-2011-Logo.svg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8447" y="155862"/>
            <a:ext cx="3246066" cy="7082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554322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Obraz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63680" y="0"/>
            <a:ext cx="2880320" cy="864095"/>
          </a:xfrm>
          <a:prstGeom prst="rect">
            <a:avLst/>
          </a:prstGeom>
        </p:spPr>
      </p:pic>
      <p:sp>
        <p:nvSpPr>
          <p:cNvPr id="8" name="Tytuł 3"/>
          <p:cNvSpPr>
            <a:spLocks noGrp="1"/>
          </p:cNvSpPr>
          <p:nvPr>
            <p:ph type="ctrTitle"/>
          </p:nvPr>
        </p:nvSpPr>
        <p:spPr>
          <a:xfrm>
            <a:off x="755576" y="764704"/>
            <a:ext cx="5508104" cy="883569"/>
          </a:xfrm>
        </p:spPr>
        <p:txBody>
          <a:bodyPr/>
          <a:lstStyle/>
          <a:p>
            <a:r>
              <a:rPr lang="pl-PL" sz="3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Most Grota-Roweckiego</a:t>
            </a:r>
            <a:endParaRPr lang="pl-PL" sz="3200" dirty="0">
              <a:solidFill>
                <a:schemeClr val="tx1">
                  <a:lumMod val="75000"/>
                  <a:lumOff val="25000"/>
                </a:schemeClr>
              </a:solidFill>
              <a:latin typeface="Helvetica" panose="020B0604020202020204" pitchFamily="34" charset="0"/>
              <a:cs typeface="Helvetica" panose="020B0604020202020204" pitchFamily="34" charset="0"/>
            </a:endParaRPr>
          </a:p>
        </p:txBody>
      </p:sp>
      <p:pic>
        <p:nvPicPr>
          <p:cNvPr id="4100" name="Picture 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15466" y="1988840"/>
            <a:ext cx="7204770" cy="48031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7" descr="http://upload.wikimedia.org/wikipedia/de/thumb/c/c8/GDDKiA-2011-Logo.svg/330px-GDDKiA-2011-Logo.svg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8447" y="155862"/>
            <a:ext cx="3246066" cy="7082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749340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Thermal">
  <a:themeElements>
    <a:clrScheme name="Niestandardowy 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C00000"/>
      </a:accent1>
      <a:accent2>
        <a:srgbClr val="7F0000"/>
      </a:accent2>
      <a:accent3>
        <a:srgbClr val="FF0000"/>
      </a:accent3>
      <a:accent4>
        <a:srgbClr val="000000"/>
      </a:accent4>
      <a:accent5>
        <a:srgbClr val="0C0C0C"/>
      </a:accent5>
      <a:accent6>
        <a:srgbClr val="7F7F7F"/>
      </a:accent6>
      <a:hlink>
        <a:srgbClr val="262626"/>
      </a:hlink>
      <a:folHlink>
        <a:srgbClr val="FF9999"/>
      </a:folHlink>
    </a:clrScheme>
    <a:fontScheme name="Thermal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明朝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ermal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3175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63500" dist="38100" dir="81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101600" dist="63500" dir="8100000" rotWithShape="0">
              <a:srgbClr val="000000">
                <a:alpha val="4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3000000"/>
            </a:lightRig>
          </a:scene3d>
          <a:sp3d>
            <a:bevelT h="1905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100000"/>
                <a:lumMod val="125000"/>
              </a:schemeClr>
            </a:gs>
            <a:gs pos="55000">
              <a:schemeClr val="phClr">
                <a:shade val="100000"/>
                <a:satMod val="100000"/>
                <a:lumMod val="100000"/>
              </a:schemeClr>
            </a:gs>
            <a:gs pos="100000">
              <a:schemeClr val="phClr">
                <a:shade val="90000"/>
                <a:satMod val="300000"/>
                <a:lumMod val="95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8000"/>
                <a:satMod val="13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Pakiet 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TC101859868[[fn=Termiczny]]</Template>
  <TotalTime>1549</TotalTime>
  <Words>349</Words>
  <Application>Microsoft Office PowerPoint</Application>
  <PresentationFormat>Pokaz na ekranie (4:3)</PresentationFormat>
  <Paragraphs>48</Paragraphs>
  <Slides>18</Slides>
  <Notes>0</Notes>
  <HiddenSlides>0</HiddenSlides>
  <MMClips>0</MMClips>
  <ScaleCrop>false</ScaleCrop>
  <HeadingPairs>
    <vt:vector size="4" baseType="variant">
      <vt:variant>
        <vt:lpstr>Motyw</vt:lpstr>
      </vt:variant>
      <vt:variant>
        <vt:i4>1</vt:i4>
      </vt:variant>
      <vt:variant>
        <vt:lpstr>Tytuły slajdów</vt:lpstr>
      </vt:variant>
      <vt:variant>
        <vt:i4>18</vt:i4>
      </vt:variant>
    </vt:vector>
  </HeadingPairs>
  <TitlesOfParts>
    <vt:vector size="19" baseType="lpstr">
      <vt:lpstr>Thermal</vt:lpstr>
      <vt:lpstr>Prezentacja programu PowerPoint</vt:lpstr>
      <vt:lpstr>Prace rozbiórkowe  i remontowe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Most  im. gen. Stefana  Grota-Roweckiego</vt:lpstr>
      <vt:lpstr>Prezentacja programu PowerPoint</vt:lpstr>
      <vt:lpstr>Prezentacja programu PowerPoint</vt:lpstr>
      <vt:lpstr>Prezentacja programu PowerPoint</vt:lpstr>
      <vt:lpstr>Most Grota-Roweckiego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Metrostav</dc:title>
  <dc:creator>L06</dc:creator>
  <cp:lastModifiedBy>genesis</cp:lastModifiedBy>
  <cp:revision>74</cp:revision>
  <cp:lastPrinted>2014-01-14T16:58:51Z</cp:lastPrinted>
  <dcterms:created xsi:type="dcterms:W3CDTF">2013-10-31T09:40:56Z</dcterms:created>
  <dcterms:modified xsi:type="dcterms:W3CDTF">2014-01-28T09:38:25Z</dcterms:modified>
</cp:coreProperties>
</file>