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62" r:id="rId2"/>
    <p:sldId id="308" r:id="rId3"/>
    <p:sldId id="307" r:id="rId4"/>
    <p:sldId id="306" r:id="rId5"/>
    <p:sldId id="305" r:id="rId6"/>
  </p:sldIdLst>
  <p:sldSz cx="9144000" cy="6858000" type="screen4x3"/>
  <p:notesSz cx="6789738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125" d="100"/>
          <a:sy n="12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1639" cy="498477"/>
          </a:xfrm>
          <a:prstGeom prst="rect">
            <a:avLst/>
          </a:prstGeom>
        </p:spPr>
        <p:txBody>
          <a:bodyPr vert="horz" lIns="91455" tIns="45728" rIns="91455" bIns="45728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6514" y="1"/>
            <a:ext cx="2941638" cy="498477"/>
          </a:xfrm>
          <a:prstGeom prst="rect">
            <a:avLst/>
          </a:prstGeom>
        </p:spPr>
        <p:txBody>
          <a:bodyPr vert="horz" lIns="91455" tIns="45728" rIns="91455" bIns="45728" rtlCol="0"/>
          <a:lstStyle>
            <a:lvl1pPr algn="r">
              <a:defRPr sz="1200"/>
            </a:lvl1pPr>
          </a:lstStyle>
          <a:p>
            <a:fld id="{D4FE5FBE-991B-423C-8DAC-B77E5706881F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31340"/>
            <a:ext cx="2941639" cy="498477"/>
          </a:xfrm>
          <a:prstGeom prst="rect">
            <a:avLst/>
          </a:prstGeom>
        </p:spPr>
        <p:txBody>
          <a:bodyPr vert="horz" lIns="91455" tIns="45728" rIns="91455" bIns="45728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6514" y="9431340"/>
            <a:ext cx="2941638" cy="498477"/>
          </a:xfrm>
          <a:prstGeom prst="rect">
            <a:avLst/>
          </a:prstGeom>
        </p:spPr>
        <p:txBody>
          <a:bodyPr vert="horz" lIns="91455" tIns="45728" rIns="91455" bIns="45728" rtlCol="0" anchor="b"/>
          <a:lstStyle>
            <a:lvl1pPr algn="r">
              <a:defRPr sz="1200"/>
            </a:lvl1pPr>
          </a:lstStyle>
          <a:p>
            <a:fld id="{9C441DCA-7208-4A8D-8FA3-81428BE89FC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013054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6513" y="0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1F85C-0543-4CA3-8A31-9F7858EEA25F}" type="datetimeFigureOut">
              <a:rPr lang="pl-PL" smtClean="0"/>
              <a:t>24.05.2019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1241425"/>
            <a:ext cx="4468812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0838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6513" y="9431338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A6EB6-D410-4BA3-97A8-F48617915F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7097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1444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329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6865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1474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15031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0137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473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10056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dirty="0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183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8128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897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961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93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290161" y="348990"/>
            <a:ext cx="8063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Brak stosowania się Konsultantów do wytycznych dotyczących płatności wnioskowanych przez Wykonawcę </a:t>
            </a:r>
            <a:endParaRPr lang="pl-PL" sz="24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4630189" y="5893081"/>
            <a:ext cx="5214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Opracowanie DPR, 22.05.2019 r.</a:t>
            </a: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741" y="1264364"/>
            <a:ext cx="5286895" cy="388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1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2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endParaRPr lang="pl-PL" sz="2000" b="1" dirty="0" smtClean="0">
              <a:solidFill>
                <a:srgbClr val="FF0000"/>
              </a:solidFill>
            </a:endParaRPr>
          </a:p>
          <a:p>
            <a:pPr marL="449263" indent="-449263" algn="ctr"/>
            <a:r>
              <a:rPr lang="pl-PL" sz="2000" b="1" dirty="0" smtClean="0">
                <a:solidFill>
                  <a:srgbClr val="FF0000"/>
                </a:solidFill>
              </a:rPr>
              <a:t>PROBLEM</a:t>
            </a:r>
            <a:endParaRPr lang="pl-PL" sz="2000" b="1" dirty="0" smtClean="0">
              <a:solidFill>
                <a:srgbClr val="FF0000"/>
              </a:solidFill>
            </a:endParaRPr>
          </a:p>
          <a:p>
            <a:pPr marL="449263" indent="-449263"/>
            <a:endParaRPr lang="pl-PL" sz="1400" dirty="0"/>
          </a:p>
          <a:p>
            <a:pPr>
              <a:lnSpc>
                <a:spcPct val="150000"/>
              </a:lnSpc>
            </a:pPr>
            <a:endParaRPr lang="pl-PL" sz="1400" dirty="0" smtClean="0"/>
          </a:p>
          <a:p>
            <a:pPr algn="ctr">
              <a:lnSpc>
                <a:spcPct val="150000"/>
              </a:lnSpc>
            </a:pPr>
            <a:endParaRPr lang="pl-PL" sz="1400" dirty="0" smtClean="0"/>
          </a:p>
          <a:p>
            <a:pPr algn="ctr">
              <a:lnSpc>
                <a:spcPct val="150000"/>
              </a:lnSpc>
            </a:pPr>
            <a:r>
              <a:rPr lang="pl-PL" sz="1400" dirty="0" smtClean="0"/>
              <a:t>Zatory płatnicze na Kontraktach prowadzące do wstrzymywania realizacji Robót</a:t>
            </a:r>
            <a:endParaRPr lang="pl-PL" sz="1400" dirty="0"/>
          </a:p>
          <a:p>
            <a:pPr marL="449263" indent="-449263"/>
            <a:endParaRPr lang="pl-PL" sz="1400" b="1" dirty="0" smtClean="0"/>
          </a:p>
          <a:p>
            <a:pPr marL="449263" indent="-449263" algn="ctr"/>
            <a:endParaRPr lang="pl-PL" sz="2000" b="1" dirty="0" smtClean="0"/>
          </a:p>
          <a:p>
            <a:pPr marL="449263" indent="-449263" algn="ctr"/>
            <a:r>
              <a:rPr lang="pl-PL" sz="2000" b="1" dirty="0" smtClean="0">
                <a:solidFill>
                  <a:schemeClr val="accent6"/>
                </a:solidFill>
              </a:rPr>
              <a:t>ROZWIĄZANIE PROBLEMU</a:t>
            </a:r>
            <a:endParaRPr lang="pl-PL" sz="2000" b="1" dirty="0">
              <a:solidFill>
                <a:schemeClr val="accent6"/>
              </a:solidFill>
            </a:endParaRPr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  <a:p>
            <a:pPr marL="449263" indent="-449263"/>
            <a:endParaRPr lang="pl-PL" sz="1400" b="1" dirty="0"/>
          </a:p>
          <a:p>
            <a:pPr algn="ctr">
              <a:lnSpc>
                <a:spcPct val="150000"/>
              </a:lnSpc>
            </a:pPr>
            <a:r>
              <a:rPr lang="pl-PL" sz="1400" dirty="0" smtClean="0"/>
              <a:t>Wprowadzenie działań dozwolonych Kontraktem powodujących usprawnienie płatności i zniwelowanie ryzyka wstrzymania Robót</a:t>
            </a:r>
            <a:endParaRPr lang="pl-PL" sz="1400" dirty="0"/>
          </a:p>
          <a:p>
            <a:pPr marL="449263" indent="-449263"/>
            <a:endParaRPr lang="pl-PL" sz="1400" dirty="0"/>
          </a:p>
          <a:p>
            <a:pPr marL="449263" indent="-449263"/>
            <a:endParaRPr lang="pl-PL" sz="1400" dirty="0" smtClean="0"/>
          </a:p>
        </p:txBody>
      </p:sp>
      <p:sp>
        <p:nvSpPr>
          <p:cNvPr id="5" name="Strzałka w dół 4"/>
          <p:cNvSpPr/>
          <p:nvPr/>
        </p:nvSpPr>
        <p:spPr>
          <a:xfrm>
            <a:off x="4321734" y="1118734"/>
            <a:ext cx="480060" cy="6136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dół 7"/>
          <p:cNvSpPr/>
          <p:nvPr/>
        </p:nvSpPr>
        <p:spPr>
          <a:xfrm>
            <a:off x="4331969" y="3155918"/>
            <a:ext cx="480060" cy="6136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264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1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endParaRPr lang="pl-PL" sz="1400" b="1" dirty="0" smtClean="0"/>
          </a:p>
          <a:p>
            <a:pPr marL="449263" indent="-449263" algn="ctr"/>
            <a:r>
              <a:rPr lang="pl-PL" sz="1400" b="1" dirty="0" smtClean="0"/>
              <a:t>Postanowienia Kontraktu dotyczące płatności kwot wskazanych we wnioskach o PŚP</a:t>
            </a:r>
          </a:p>
          <a:p>
            <a:pPr marL="449263" indent="-449263"/>
            <a:endParaRPr lang="pl-PL" sz="1400" dirty="0"/>
          </a:p>
          <a:p>
            <a:pPr marL="449263" indent="-449263">
              <a:lnSpc>
                <a:spcPct val="150000"/>
              </a:lnSpc>
            </a:pPr>
            <a:r>
              <a:rPr lang="pl-PL" sz="1400" b="1" dirty="0"/>
              <a:t>Subklauzula 14.3 Występowanie o Przejściowe Świadectwa Płatności</a:t>
            </a:r>
          </a:p>
          <a:p>
            <a:pPr>
              <a:lnSpc>
                <a:spcPct val="150000"/>
              </a:lnSpc>
            </a:pPr>
            <a:r>
              <a:rPr lang="pl-PL" sz="1400" dirty="0"/>
              <a:t>Po zakończeniu każdego okresu płatności podanego w Kontrakcie (jeśli nie jest podany, to po zakończeniu każdego miesiąca), Wykonawca przedłoży Inżynierowi, </a:t>
            </a:r>
            <a:r>
              <a:rPr lang="pl-PL" sz="1400" dirty="0" smtClean="0"/>
              <a:t>w </a:t>
            </a:r>
            <a:r>
              <a:rPr lang="pl-PL" sz="1400" dirty="0"/>
              <a:t>trzech egzemplarzach i w postaci zatwierdzonej przez Inżyniera, Rozliczenie wykazujące szczegółowo kwoty, do których otrzymania Wykonawca uważa się za uprawnionego, wraz z dokumentami uzasadniającymi, zawierającymi także odnośny raport o postępie pracy, zgodnie z Subklauzulą 4.21 [Raporty o postępie pracy].</a:t>
            </a:r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  <a:p>
            <a:pPr marL="449263" indent="-449263"/>
            <a:r>
              <a:rPr lang="pl-PL" sz="1400" b="1" dirty="0"/>
              <a:t>Subklauzula 14.6 Wystawianie Przejściowych Świadectw Płatności </a:t>
            </a:r>
            <a:endParaRPr lang="pl-PL" sz="1400" b="1" dirty="0" smtClean="0"/>
          </a:p>
          <a:p>
            <a:pPr marL="449263" indent="-449263"/>
            <a:endParaRPr lang="pl-PL" sz="1400" b="1" dirty="0"/>
          </a:p>
          <a:p>
            <a:pPr>
              <a:lnSpc>
                <a:spcPct val="150000"/>
              </a:lnSpc>
            </a:pPr>
            <a:r>
              <a:rPr lang="pl-PL" sz="1400" dirty="0"/>
              <a:t>Inżynier będzie mógł w jakimkolwiek Świadectwie Płatności, dokonać jakiejkolwiek poprawki lub modyfikacji, która powinna była właściwie być dokonana w jakimkolwiek uprzednim Świadectwie Płatności. Świadectwo Płatności nie będzie traktowane jako wyraz akceptacji, zatwierdzenia, zgody lub zadowolenia Inżyniera.</a:t>
            </a:r>
          </a:p>
          <a:p>
            <a:pPr marL="449263" indent="-449263"/>
            <a:endParaRPr lang="pl-PL" sz="1400" dirty="0"/>
          </a:p>
          <a:p>
            <a:pPr marL="449263" indent="-449263"/>
            <a:endParaRPr lang="pl-PL" sz="1400" dirty="0" smtClean="0"/>
          </a:p>
        </p:txBody>
      </p:sp>
    </p:spTree>
    <p:extLst>
      <p:ext uri="{BB962C8B-B14F-4D97-AF65-F5344CB8AC3E}">
        <p14:creationId xmlns:p14="http://schemas.microsoft.com/office/powerpoint/2010/main" val="81923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4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endParaRPr lang="pl-PL" sz="1400" b="1" dirty="0" smtClean="0"/>
          </a:p>
          <a:p>
            <a:pPr marL="449263" indent="-449263" algn="ctr"/>
            <a:r>
              <a:rPr lang="pl-PL" sz="1400" b="1" dirty="0" smtClean="0"/>
              <a:t>Wytyczne GDDKiA w zakresie płatności kwot wskazanych we wnioskach o PŚP</a:t>
            </a:r>
            <a:endParaRPr lang="pl-PL" sz="1400" b="1" dirty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  <a:p>
            <a:pPr marL="449263" indent="-449263"/>
            <a:endParaRPr lang="pl-PL" sz="1400" dirty="0" smtClean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403" y="1267503"/>
            <a:ext cx="3323414" cy="504666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3538" y="1267503"/>
            <a:ext cx="3497148" cy="508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94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618414" y="2317725"/>
            <a:ext cx="78867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pl-PL" sz="2000" b="1" dirty="0" smtClean="0">
              <a:solidFill>
                <a:prstClr val="black"/>
              </a:solidFill>
              <a:latin typeface="Calibri" panose="020F0502020204030204"/>
            </a:endParaRPr>
          </a:p>
          <a:p>
            <a:pPr lvl="0" algn="ctr">
              <a:defRPr/>
            </a:pPr>
            <a:r>
              <a:rPr lang="pl-PL" sz="5400" b="1" dirty="0" smtClean="0">
                <a:solidFill>
                  <a:prstClr val="black"/>
                </a:solidFill>
                <a:latin typeface="Calibri" panose="020F0502020204030204"/>
              </a:rPr>
              <a:t>Dziękuję za uwagę</a:t>
            </a:r>
            <a:r>
              <a:rPr lang="pl-PL" sz="2000" b="1" dirty="0" smtClean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="1" dirty="0" smtClean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1775683"/>
              </p:ext>
            </p:extLst>
          </p:nvPr>
        </p:nvGraphicFramePr>
        <p:xfrm>
          <a:off x="-20472" y="5879425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62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79425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14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9562</TotalTime>
  <Words>196</Words>
  <Application>Microsoft Office PowerPoint</Application>
  <PresentationFormat>Pokaz na ekranie (4:3)</PresentationFormat>
  <Paragraphs>35</Paragraphs>
  <Slides>5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Panasiuk Małgorzata</dc:creator>
  <cp:lastModifiedBy>Miecznikowski Paweł</cp:lastModifiedBy>
  <cp:revision>290</cp:revision>
  <cp:lastPrinted>2019-01-02T11:35:57Z</cp:lastPrinted>
  <dcterms:created xsi:type="dcterms:W3CDTF">2016-10-25T09:46:09Z</dcterms:created>
  <dcterms:modified xsi:type="dcterms:W3CDTF">2019-05-24T09:45:43Z</dcterms:modified>
</cp:coreProperties>
</file>