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8" r:id="rId2"/>
    <p:sldId id="262" r:id="rId3"/>
    <p:sldId id="259" r:id="rId4"/>
    <p:sldId id="274" r:id="rId5"/>
    <p:sldId id="276" r:id="rId6"/>
    <p:sldId id="275" r:id="rId7"/>
    <p:sldId id="273" r:id="rId8"/>
    <p:sldId id="261" r:id="rId9"/>
  </p:sldIdLst>
  <p:sldSz cx="9144000" cy="6858000" type="screen4x3"/>
  <p:notesSz cx="6789738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7E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6" autoAdjust="0"/>
    <p:restoredTop sz="96349" autoAdjust="0"/>
  </p:normalViewPr>
  <p:slideViewPr>
    <p:cSldViewPr snapToGrid="0">
      <p:cViewPr varScale="1">
        <p:scale>
          <a:sx n="103" d="100"/>
          <a:sy n="103" d="100"/>
        </p:scale>
        <p:origin x="1050" y="114"/>
      </p:cViewPr>
      <p:guideLst/>
    </p:cSldViewPr>
  </p:slideViewPr>
  <p:outlineViewPr>
    <p:cViewPr>
      <p:scale>
        <a:sx n="33" d="100"/>
        <a:sy n="33" d="100"/>
      </p:scale>
      <p:origin x="0" y="-148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0" d="100"/>
          <a:sy n="80" d="100"/>
        </p:scale>
        <p:origin x="216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63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6513" y="0"/>
            <a:ext cx="294163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346F9E-ADC2-482C-A3AC-0265DDCAA118}" type="datetimeFigureOut">
              <a:rPr lang="pl-PL" smtClean="0"/>
              <a:t>2017-08-11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60463" y="1241425"/>
            <a:ext cx="4468812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0838" cy="39100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163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6513" y="9431338"/>
            <a:ext cx="2941637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7C0C7D-4B6F-4125-A643-6C671FC0708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12300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14448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3298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68659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2017-08-11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1474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2017-08-11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5031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2017-08-11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01374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2017-08-11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74734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2017-08-11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0056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2017-08-11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18380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81280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58977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C5F4E-5036-4316-97CA-E21CCCE85352}" type="datetimeFigureOut">
              <a:rPr lang="pl-PL" smtClean="0"/>
              <a:t>2017-08-11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9612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jpeg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4.emf"/><Relationship Id="rId4" Type="http://schemas.openxmlformats.org/officeDocument/2006/relationships/image" Target="../media/image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5.png"/><Relationship Id="rId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6.png"/><Relationship Id="rId4" Type="http://schemas.openxmlformats.org/officeDocument/2006/relationships/image" Target="../media/image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7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420"/>
            <a:ext cx="9144000" cy="6290057"/>
          </a:xfrm>
          <a:prstGeom prst="rect">
            <a:avLst/>
          </a:prstGeom>
        </p:spPr>
      </p:pic>
      <p:sp>
        <p:nvSpPr>
          <p:cNvPr id="2" name="Prostokąt 1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aphicFrame>
        <p:nvGraphicFramePr>
          <p:cNvPr id="6" name="Obi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533215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" name="CorelDRAW" r:id="rId4" imgW="5154677" imgH="542587" progId="CorelDraw.Graphic.16">
                  <p:embed/>
                </p:oleObj>
              </mc:Choice>
              <mc:Fallback>
                <p:oleObj name="CorelDRAW" r:id="rId4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pole tekstowe 3"/>
          <p:cNvSpPr txBox="1"/>
          <p:nvPr/>
        </p:nvSpPr>
        <p:spPr>
          <a:xfrm>
            <a:off x="408163" y="146838"/>
            <a:ext cx="8307201" cy="107721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chemeClr val="bg1"/>
                </a:solidFill>
                <a:effectLst>
                  <a:outerShdw blurRad="127000" algn="ctr" rotWithShape="0">
                    <a:srgbClr val="000000">
                      <a:alpha val="40000"/>
                    </a:srgbClr>
                  </a:outerShdw>
                </a:effectLst>
              </a:rPr>
              <a:t>Projekt i budowa drogi ekspresowej </a:t>
            </a:r>
          </a:p>
          <a:p>
            <a:pPr algn="ctr"/>
            <a:r>
              <a:rPr lang="pl-PL" sz="3200" b="1" dirty="0" smtClean="0">
                <a:solidFill>
                  <a:schemeClr val="bg1"/>
                </a:solidFill>
                <a:effectLst>
                  <a:outerShdw blurRad="127000" algn="ctr" rotWithShape="0">
                    <a:srgbClr val="000000">
                      <a:alpha val="40000"/>
                    </a:srgbClr>
                  </a:outerShdw>
                </a:effectLst>
              </a:rPr>
              <a:t>S7 w. </a:t>
            </a:r>
            <a:r>
              <a:rPr lang="pl-PL" sz="3200" b="1" spc="40" dirty="0" smtClean="0">
                <a:solidFill>
                  <a:schemeClr val="bg1"/>
                </a:solidFill>
                <a:effectLst>
                  <a:outerShdw blurRad="127000" algn="ctr" rotWithShape="0">
                    <a:srgbClr val="000000">
                      <a:alpha val="40000"/>
                    </a:srgbClr>
                  </a:outerShdw>
                </a:effectLst>
              </a:rPr>
              <a:t>Lotnisko</a:t>
            </a:r>
            <a:r>
              <a:rPr lang="pl-PL" sz="3200" b="1" spc="40" dirty="0">
                <a:solidFill>
                  <a:schemeClr val="bg1"/>
                </a:solidFill>
                <a:effectLst>
                  <a:outerShdw blurRad="127000" algn="ctr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pl-PL" sz="3200" b="1" spc="40" dirty="0" smtClean="0">
                <a:solidFill>
                  <a:schemeClr val="bg1"/>
                </a:solidFill>
                <a:effectLst>
                  <a:outerShdw blurRad="127000" algn="ctr" rotWithShape="0">
                    <a:srgbClr val="000000">
                      <a:alpha val="40000"/>
                    </a:srgbClr>
                  </a:outerShdw>
                </a:effectLst>
              </a:rPr>
              <a:t>- </a:t>
            </a:r>
            <a:r>
              <a:rPr lang="pl-PL" sz="3200" b="1" dirty="0" smtClean="0">
                <a:solidFill>
                  <a:schemeClr val="bg1"/>
                </a:solidFill>
                <a:effectLst>
                  <a:outerShdw blurRad="127000" algn="ctr" rotWithShape="0">
                    <a:srgbClr val="000000">
                      <a:alpha val="40000"/>
                    </a:srgbClr>
                  </a:outerShdw>
                </a:effectLst>
              </a:rPr>
              <a:t>obwodnica Grójca</a:t>
            </a:r>
            <a:endParaRPr lang="pl-PL" sz="3200" b="1" dirty="0">
              <a:solidFill>
                <a:schemeClr val="bg1"/>
              </a:solidFill>
              <a:effectLst>
                <a:outerShdw blurRad="127000" algn="ctr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641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28650" y="943642"/>
            <a:ext cx="3771334" cy="49494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pl-PL" sz="1600" b="1" dirty="0" smtClean="0"/>
              <a:t>Lokalizacja: </a:t>
            </a:r>
            <a:r>
              <a:rPr lang="pl-PL" sz="1600" dirty="0" smtClean="0"/>
              <a:t>województwo mazowieckie</a:t>
            </a:r>
          </a:p>
          <a:p>
            <a:pPr marL="0" indent="0">
              <a:lnSpc>
                <a:spcPct val="110000"/>
              </a:lnSpc>
              <a:spcBef>
                <a:spcPts val="600"/>
              </a:spcBef>
              <a:buNone/>
            </a:pPr>
            <a:r>
              <a:rPr lang="pl-PL" sz="1600" dirty="0" smtClean="0"/>
              <a:t>powiaty:</a:t>
            </a:r>
          </a:p>
          <a:p>
            <a:pPr algn="just">
              <a:lnSpc>
                <a:spcPct val="130000"/>
              </a:lnSpc>
              <a:spcBef>
                <a:spcPts val="0"/>
              </a:spcBef>
            </a:pPr>
            <a:r>
              <a:rPr lang="pl-PL" sz="1600" dirty="0" smtClean="0"/>
              <a:t>warszawski (</a:t>
            </a:r>
            <a:r>
              <a:rPr lang="pl-PL" sz="1600" dirty="0"/>
              <a:t>na terenie dzielnicy </a:t>
            </a:r>
            <a:r>
              <a:rPr lang="pl-PL" sz="1600" dirty="0" smtClean="0"/>
              <a:t>Ursynów</a:t>
            </a:r>
            <a:br>
              <a:rPr lang="pl-PL" sz="1600" dirty="0" smtClean="0"/>
            </a:br>
            <a:r>
              <a:rPr lang="pl-PL" sz="1600" dirty="0" smtClean="0"/>
              <a:t>m. st. Warszawy),</a:t>
            </a:r>
          </a:p>
          <a:p>
            <a:pPr algn="just">
              <a:lnSpc>
                <a:spcPct val="130000"/>
              </a:lnSpc>
              <a:spcBef>
                <a:spcPts val="0"/>
              </a:spcBef>
            </a:pPr>
            <a:r>
              <a:rPr lang="pl-PL" sz="1600" dirty="0" smtClean="0"/>
              <a:t>pruszkowski (gmina Raszyn),</a:t>
            </a:r>
          </a:p>
          <a:p>
            <a:pPr algn="just">
              <a:lnSpc>
                <a:spcPct val="130000"/>
              </a:lnSpc>
              <a:spcBef>
                <a:spcPts val="0"/>
              </a:spcBef>
            </a:pPr>
            <a:r>
              <a:rPr lang="pl-PL" sz="1600" spc="-10" dirty="0" smtClean="0"/>
              <a:t>piaseczyński (gminy: Lesznowola, Piaseczno, Tarczyn)</a:t>
            </a:r>
          </a:p>
          <a:p>
            <a:pPr algn="just">
              <a:lnSpc>
                <a:spcPct val="130000"/>
              </a:lnSpc>
              <a:spcBef>
                <a:spcPts val="0"/>
              </a:spcBef>
            </a:pPr>
            <a:r>
              <a:rPr lang="pl-PL" sz="1600" dirty="0" smtClean="0"/>
              <a:t>Grójecki (gmina Grójec);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endParaRPr lang="pl-PL" sz="1600" dirty="0" smtClean="0"/>
          </a:p>
          <a:p>
            <a:pPr marL="0" indent="0" algn="just">
              <a:lnSpc>
                <a:spcPct val="130000"/>
              </a:lnSpc>
              <a:buNone/>
            </a:pPr>
            <a:r>
              <a:rPr lang="pl-PL" sz="1600" b="1" spc="50" dirty="0" smtClean="0"/>
              <a:t>Początek Inwestycji:</a:t>
            </a:r>
            <a:r>
              <a:rPr lang="pl-PL" sz="1600" spc="50" dirty="0" smtClean="0"/>
              <a:t> węzeł Lotnisko zlokalizowany na Południowej Obwodnicy Warszawy</a:t>
            </a:r>
          </a:p>
          <a:p>
            <a:pPr marL="0" indent="0" algn="just">
              <a:lnSpc>
                <a:spcPct val="130000"/>
              </a:lnSpc>
              <a:buNone/>
            </a:pPr>
            <a:r>
              <a:rPr lang="pl-PL" sz="1600" b="1" dirty="0" smtClean="0"/>
              <a:t>Koniec Inwestycji:</a:t>
            </a:r>
            <a:r>
              <a:rPr lang="pl-PL" sz="1600" dirty="0" smtClean="0"/>
              <a:t> początek obwodnicy Grójca</a:t>
            </a:r>
            <a:br>
              <a:rPr lang="pl-PL" sz="1600" dirty="0" smtClean="0"/>
            </a:br>
            <a:r>
              <a:rPr lang="pl-PL" sz="1600" dirty="0" smtClean="0"/>
              <a:t>w ciągu S-7</a:t>
            </a:r>
          </a:p>
          <a:p>
            <a:pPr marL="0" indent="0" algn="just">
              <a:lnSpc>
                <a:spcPct val="130000"/>
              </a:lnSpc>
              <a:spcBef>
                <a:spcPts val="0"/>
              </a:spcBef>
              <a:buNone/>
            </a:pPr>
            <a:endParaRPr lang="pl-PL" sz="1600" dirty="0"/>
          </a:p>
          <a:p>
            <a:pPr marL="0" indent="0" algn="just">
              <a:lnSpc>
                <a:spcPct val="130000"/>
              </a:lnSpc>
              <a:buNone/>
            </a:pPr>
            <a:r>
              <a:rPr lang="pl-PL" sz="1600" b="1" dirty="0" smtClean="0"/>
              <a:t>Wartość Inwestycji:</a:t>
            </a:r>
            <a:r>
              <a:rPr lang="pl-PL" sz="1600" dirty="0" smtClean="0"/>
              <a:t> 1,5 mld zł</a:t>
            </a:r>
            <a:endParaRPr lang="pl-PL" sz="16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628650" y="389644"/>
            <a:ext cx="7886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O Inwestycji</a:t>
            </a:r>
            <a:r>
              <a:rPr lang="pl-PL" sz="2000" dirty="0" smtClean="0"/>
              <a:t>                      </a:t>
            </a:r>
            <a:endParaRPr lang="pl-PL" sz="2000" dirty="0"/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81127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131" name="Obraz 6" descr="Opis: C:\Users\molaks\Desktop\Województw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838" y="943640"/>
            <a:ext cx="3856312" cy="4949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202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28650" y="1503485"/>
            <a:ext cx="7886700" cy="3522952"/>
          </a:xfrm>
        </p:spPr>
        <p:txBody>
          <a:bodyPr>
            <a:normAutofit/>
          </a:bodyPr>
          <a:lstStyle/>
          <a:p>
            <a:pPr marL="324000" algn="just">
              <a:lnSpc>
                <a:spcPct val="120000"/>
              </a:lnSpc>
              <a:spcBef>
                <a:spcPts val="3600"/>
              </a:spcBef>
            </a:pPr>
            <a:r>
              <a:rPr lang="pl-PL" sz="1700" dirty="0"/>
              <a:t>usprawnienie ruchu tranzytowego na kierunku północ-południe relacji </a:t>
            </a:r>
            <a:r>
              <a:rPr lang="pl-PL" sz="1700" dirty="0" smtClean="0"/>
              <a:t>Warszawa</a:t>
            </a:r>
            <a:br>
              <a:rPr lang="pl-PL" sz="1700" dirty="0" smtClean="0"/>
            </a:br>
            <a:r>
              <a:rPr lang="pl-PL" sz="1700" dirty="0" smtClean="0"/>
              <a:t>– Kraków </a:t>
            </a:r>
            <a:r>
              <a:rPr lang="pl-PL" sz="1700" dirty="0"/>
              <a:t>– granica południowa </a:t>
            </a:r>
            <a:r>
              <a:rPr lang="pl-PL" sz="1700" dirty="0" smtClean="0"/>
              <a:t>państwa</a:t>
            </a:r>
            <a:endParaRPr lang="pl-PL" sz="1700" dirty="0"/>
          </a:p>
          <a:p>
            <a:pPr marL="324000" algn="just">
              <a:lnSpc>
                <a:spcPct val="120000"/>
              </a:lnSpc>
              <a:spcBef>
                <a:spcPts val="3600"/>
              </a:spcBef>
            </a:pPr>
            <a:r>
              <a:rPr lang="pl-PL" sz="1700" dirty="0" smtClean="0"/>
              <a:t>usprawnienie </a:t>
            </a:r>
            <a:r>
              <a:rPr lang="pl-PL" sz="1700" dirty="0"/>
              <a:t>funkcjonowania ruchu dla miasta Warszawy i </a:t>
            </a:r>
            <a:r>
              <a:rPr lang="pl-PL" sz="1700" dirty="0" smtClean="0"/>
              <a:t>okolic</a:t>
            </a:r>
          </a:p>
          <a:p>
            <a:pPr marL="324000" algn="just">
              <a:lnSpc>
                <a:spcPct val="120000"/>
              </a:lnSpc>
              <a:spcBef>
                <a:spcPts val="3600"/>
              </a:spcBef>
            </a:pPr>
            <a:r>
              <a:rPr lang="pl-PL" sz="1700" dirty="0" smtClean="0"/>
              <a:t>poprawa bezpieczeństwa ruchu</a:t>
            </a:r>
          </a:p>
          <a:p>
            <a:pPr marL="324000" algn="just">
              <a:lnSpc>
                <a:spcPct val="120000"/>
              </a:lnSpc>
              <a:spcBef>
                <a:spcPts val="3600"/>
              </a:spcBef>
            </a:pPr>
            <a:r>
              <a:rPr lang="pl-PL" sz="1700" dirty="0" smtClean="0"/>
              <a:t>umożliwienie </a:t>
            </a:r>
            <a:r>
              <a:rPr lang="pl-PL" sz="1700" dirty="0"/>
              <a:t>aktywizacji gospodarczej terenów zlokalizowanych w </a:t>
            </a:r>
            <a:r>
              <a:rPr lang="pl-PL" sz="1700" dirty="0" smtClean="0"/>
              <a:t>sąsiedztwie S-7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628650" y="389644"/>
            <a:ext cx="7886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Cele Inwestycji</a:t>
            </a:r>
            <a:endParaRPr lang="pl-PL" sz="2000" dirty="0"/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81127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2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5770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i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65744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11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Prostokąt 8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113" y="3226146"/>
            <a:ext cx="8078514" cy="2666935"/>
          </a:xfrm>
          <a:prstGeom prst="rect">
            <a:avLst/>
          </a:prstGeom>
        </p:spPr>
      </p:pic>
      <p:sp>
        <p:nvSpPr>
          <p:cNvPr id="5" name="Strzałka w prawo 4"/>
          <p:cNvSpPr/>
          <p:nvPr/>
        </p:nvSpPr>
        <p:spPr>
          <a:xfrm>
            <a:off x="6728091" y="3586238"/>
            <a:ext cx="1803400" cy="648917"/>
          </a:xfrm>
          <a:prstGeom prst="rightArrow">
            <a:avLst/>
          </a:prstGeom>
          <a:solidFill>
            <a:srgbClr val="F17E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/>
              <a:t>k</a:t>
            </a:r>
            <a:r>
              <a:rPr lang="pl-PL" dirty="0" smtClean="0"/>
              <a:t>ier. Grójec</a:t>
            </a:r>
            <a:endParaRPr lang="pl-PL" dirty="0"/>
          </a:p>
        </p:txBody>
      </p:sp>
      <p:sp>
        <p:nvSpPr>
          <p:cNvPr id="11" name="Strzałka w prawo 10"/>
          <p:cNvSpPr/>
          <p:nvPr/>
        </p:nvSpPr>
        <p:spPr>
          <a:xfrm flipH="1">
            <a:off x="644791" y="5123168"/>
            <a:ext cx="1803400" cy="648917"/>
          </a:xfrm>
          <a:prstGeom prst="rightArrow">
            <a:avLst/>
          </a:prstGeom>
          <a:solidFill>
            <a:srgbClr val="F17E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kier. Warszawa</a:t>
            </a:r>
            <a:endParaRPr lang="pl-PL" dirty="0"/>
          </a:p>
        </p:txBody>
      </p:sp>
      <p:sp>
        <p:nvSpPr>
          <p:cNvPr id="13" name="Symbol zastępczy zawartości 2"/>
          <p:cNvSpPr>
            <a:spLocks noGrp="1"/>
          </p:cNvSpPr>
          <p:nvPr>
            <p:ph idx="1"/>
          </p:nvPr>
        </p:nvSpPr>
        <p:spPr>
          <a:xfrm>
            <a:off x="644791" y="761225"/>
            <a:ext cx="7886700" cy="2192151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600"/>
              </a:spcBef>
              <a:buNone/>
            </a:pPr>
            <a:r>
              <a:rPr lang="pl-PL" sz="1600" b="1" dirty="0" smtClean="0"/>
              <a:t>Termin realizacji:</a:t>
            </a:r>
          </a:p>
          <a:p>
            <a:pPr marL="0" indent="0" algn="just">
              <a:spcBef>
                <a:spcPts val="600"/>
              </a:spcBef>
              <a:buNone/>
            </a:pPr>
            <a:r>
              <a:rPr lang="pl-PL" sz="1600" dirty="0" smtClean="0"/>
              <a:t>34 miesiące </a:t>
            </a:r>
            <a:r>
              <a:rPr lang="pl-PL" sz="1600" dirty="0"/>
              <a:t>(z wyłączeniem miesięcy zimowych)</a:t>
            </a:r>
            <a:r>
              <a:rPr lang="pl-PL" sz="1600" dirty="0" smtClean="0"/>
              <a:t> od daty rozpoczęcia, tj. od 17.08.2017 r.</a:t>
            </a:r>
          </a:p>
          <a:p>
            <a:pPr algn="just">
              <a:spcBef>
                <a:spcPts val="600"/>
              </a:spcBef>
            </a:pPr>
            <a:r>
              <a:rPr lang="pl-PL" sz="1600" dirty="0" smtClean="0"/>
              <a:t>16 miesięcy – projektowanie i uzyskanie decyzji ZRID</a:t>
            </a:r>
          </a:p>
          <a:p>
            <a:pPr algn="just">
              <a:spcBef>
                <a:spcPts val="600"/>
              </a:spcBef>
            </a:pPr>
            <a:r>
              <a:rPr lang="pl-PL" sz="1600" dirty="0" smtClean="0"/>
              <a:t>18 miesięcy – realizacja robót</a:t>
            </a:r>
            <a:r>
              <a:rPr lang="pl-PL" sz="1600" dirty="0"/>
              <a:t> </a:t>
            </a:r>
            <a:r>
              <a:rPr lang="pl-PL" sz="1600" dirty="0" smtClean="0"/>
              <a:t>(od marca 2019 do marca 2021)</a:t>
            </a:r>
          </a:p>
          <a:p>
            <a:pPr algn="just">
              <a:spcBef>
                <a:spcPts val="600"/>
              </a:spcBef>
            </a:pPr>
            <a:endParaRPr lang="pl-PL" sz="1600" dirty="0"/>
          </a:p>
          <a:p>
            <a:pPr marL="0" indent="0" algn="just">
              <a:spcBef>
                <a:spcPts val="600"/>
              </a:spcBef>
              <a:buNone/>
            </a:pPr>
            <a:r>
              <a:rPr lang="pl-PL" sz="1600" b="1" dirty="0"/>
              <a:t>Nadzór Inwestorski: </a:t>
            </a:r>
            <a:r>
              <a:rPr lang="pl-PL" sz="1600" dirty="0"/>
              <a:t>SAFEGE S.A.S.</a:t>
            </a:r>
          </a:p>
          <a:p>
            <a:pPr marL="0" indent="0" algn="just">
              <a:spcBef>
                <a:spcPts val="600"/>
              </a:spcBef>
              <a:buNone/>
            </a:pPr>
            <a:r>
              <a:rPr lang="pl-PL" sz="1600" b="1" dirty="0"/>
              <a:t>Wartość umowy: </a:t>
            </a:r>
            <a:r>
              <a:rPr lang="pl-PL" sz="1600" dirty="0"/>
              <a:t>15 mln </a:t>
            </a:r>
            <a:r>
              <a:rPr lang="pl-PL" sz="1600" dirty="0" smtClean="0"/>
              <a:t>zł</a:t>
            </a:r>
            <a:endParaRPr lang="pl-PL" sz="1600" dirty="0"/>
          </a:p>
        </p:txBody>
      </p:sp>
    </p:spTree>
    <p:extLst>
      <p:ext uri="{BB962C8B-B14F-4D97-AF65-F5344CB8AC3E}">
        <p14:creationId xmlns:p14="http://schemas.microsoft.com/office/powerpoint/2010/main" val="383824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iekt 3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2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4" name="Obiekt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pole tekstowe 7"/>
          <p:cNvSpPr txBox="1"/>
          <p:nvPr/>
        </p:nvSpPr>
        <p:spPr>
          <a:xfrm>
            <a:off x="628650" y="424300"/>
            <a:ext cx="7886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/>
              <a:t>Odcinek A </a:t>
            </a:r>
            <a:endParaRPr lang="pl-PL" sz="2000" b="1" dirty="0" smtClean="0"/>
          </a:p>
          <a:p>
            <a:pPr algn="ctr"/>
            <a:r>
              <a:rPr lang="pl-PL" sz="2000" b="1" dirty="0" smtClean="0"/>
              <a:t>w</a:t>
            </a:r>
            <a:r>
              <a:rPr lang="pl-PL" sz="2000" b="1" dirty="0"/>
              <a:t>. </a:t>
            </a:r>
            <a:r>
              <a:rPr lang="pl-PL" sz="2000" b="1" dirty="0" smtClean="0"/>
              <a:t>Lotnisko </a:t>
            </a:r>
            <a:r>
              <a:rPr lang="pl-PL" sz="2000" b="1" dirty="0"/>
              <a:t>(bez węzła) do w. Lesznowola (z węzłem)</a:t>
            </a:r>
            <a:endParaRPr lang="pl-PL" sz="2000" b="1" dirty="0" smtClean="0"/>
          </a:p>
        </p:txBody>
      </p:sp>
      <p:sp>
        <p:nvSpPr>
          <p:cNvPr id="9" name="Prostokąt 8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876" y="2162390"/>
            <a:ext cx="5855708" cy="3162790"/>
          </a:xfrm>
          <a:prstGeom prst="rect">
            <a:avLst/>
          </a:prstGeom>
        </p:spPr>
      </p:pic>
      <p:sp>
        <p:nvSpPr>
          <p:cNvPr id="11" name="Prostokąt 10"/>
          <p:cNvSpPr/>
          <p:nvPr/>
        </p:nvSpPr>
        <p:spPr>
          <a:xfrm>
            <a:off x="2809876" y="2162390"/>
            <a:ext cx="5855708" cy="3162790"/>
          </a:xfrm>
          <a:prstGeom prst="rect">
            <a:avLst/>
          </a:prstGeom>
          <a:gradFill flip="none" rotWithShape="1">
            <a:gsLst>
              <a:gs pos="37000">
                <a:schemeClr val="bg1">
                  <a:alpha val="0"/>
                </a:schemeClr>
              </a:gs>
              <a:gs pos="8000">
                <a:srgbClr val="FFFFFF">
                  <a:lumMod val="100000"/>
                  <a:alpha val="74000"/>
                </a:srgb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Prostokąt 1"/>
          <p:cNvSpPr/>
          <p:nvPr/>
        </p:nvSpPr>
        <p:spPr>
          <a:xfrm>
            <a:off x="305999" y="1530000"/>
            <a:ext cx="371851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Długość odcinka: </a:t>
            </a:r>
            <a:r>
              <a:rPr lang="pl-PL" sz="1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6,6 km</a:t>
            </a:r>
            <a:endParaRPr lang="pl-PL" sz="1400" b="1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l-PL" sz="1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pl-PL" sz="1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Parametry techniczne:</a:t>
            </a:r>
          </a:p>
          <a:p>
            <a:pPr algn="just"/>
            <a:r>
              <a:rPr lang="pl-PL" sz="1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dwie jezdnie po 3 pasy ruchu</a:t>
            </a:r>
          </a:p>
          <a:p>
            <a:pPr algn="just"/>
            <a:endParaRPr lang="pl-PL" sz="1400" dirty="0" smtClean="0">
              <a:cs typeface="Times New Roman" panose="02020603050405020304" pitchFamily="18" charset="0"/>
            </a:endParaRPr>
          </a:p>
          <a:p>
            <a:pPr algn="just"/>
            <a:r>
              <a:rPr lang="pl-PL" sz="1400" b="1" dirty="0" smtClean="0">
                <a:cs typeface="Times New Roman" panose="02020603050405020304" pitchFamily="18" charset="0"/>
              </a:rPr>
              <a:t>Węzły drogowe:</a:t>
            </a:r>
          </a:p>
          <a:p>
            <a:pPr algn="just"/>
            <a:r>
              <a:rPr lang="pl-PL" sz="1400" dirty="0" smtClean="0">
                <a:cs typeface="Times New Roman" panose="02020603050405020304" pitchFamily="18" charset="0"/>
              </a:rPr>
              <a:t>w. Zamienie, w. Lesznowola</a:t>
            </a:r>
            <a:endParaRPr lang="pl-PL" sz="1400" dirty="0">
              <a:cs typeface="Times New Roman" panose="02020603050405020304" pitchFamily="18" charset="0"/>
            </a:endParaRPr>
          </a:p>
          <a:p>
            <a:pPr algn="just"/>
            <a:endParaRPr lang="pl-PL" sz="1400" dirty="0" smtClean="0">
              <a:cs typeface="Times New Roman" panose="02020603050405020304" pitchFamily="18" charset="0"/>
            </a:endParaRPr>
          </a:p>
          <a:p>
            <a:pPr algn="just"/>
            <a:r>
              <a:rPr lang="pl-PL" sz="1400" b="1" dirty="0" smtClean="0">
                <a:cs typeface="Times New Roman" panose="02020603050405020304" pitchFamily="18" charset="0"/>
              </a:rPr>
              <a:t>Obiekty inżynierskie:</a:t>
            </a:r>
          </a:p>
          <a:p>
            <a:pPr algn="just"/>
            <a:r>
              <a:rPr lang="pl-PL" sz="1400" dirty="0" smtClean="0">
                <a:cs typeface="Times New Roman" panose="02020603050405020304" pitchFamily="18" charset="0"/>
              </a:rPr>
              <a:t>8 wiaduktów, </a:t>
            </a:r>
            <a:r>
              <a:rPr lang="pl-PL" sz="1400" dirty="0">
                <a:cs typeface="Times New Roman" panose="02020603050405020304" pitchFamily="18" charset="0"/>
              </a:rPr>
              <a:t>kładka </a:t>
            </a:r>
            <a:r>
              <a:rPr lang="pl-PL" sz="1400" dirty="0" smtClean="0">
                <a:cs typeface="Times New Roman" panose="02020603050405020304" pitchFamily="18" charset="0"/>
              </a:rPr>
              <a:t>pieszo-rowerowa</a:t>
            </a:r>
          </a:p>
          <a:p>
            <a:pPr algn="just"/>
            <a:endParaRPr lang="pl-PL" sz="1400" dirty="0" smtClean="0">
              <a:cs typeface="Times New Roman" panose="02020603050405020304" pitchFamily="18" charset="0"/>
            </a:endParaRPr>
          </a:p>
          <a:p>
            <a:pPr algn="just"/>
            <a:r>
              <a:rPr lang="pl-PL" sz="1400" b="1" dirty="0">
                <a:cs typeface="Times New Roman" panose="02020603050405020304" pitchFamily="18" charset="0"/>
              </a:rPr>
              <a:t>Obwód Utrzymania Drogi </a:t>
            </a:r>
            <a:endParaRPr lang="pl-PL" sz="1400" b="1" dirty="0" smtClean="0">
              <a:cs typeface="Times New Roman" panose="02020603050405020304" pitchFamily="18" charset="0"/>
            </a:endParaRPr>
          </a:p>
          <a:p>
            <a:pPr algn="just"/>
            <a:r>
              <a:rPr lang="pl-PL" sz="1400" dirty="0" smtClean="0">
                <a:cs typeface="Times New Roman" panose="02020603050405020304" pitchFamily="18" charset="0"/>
              </a:rPr>
              <a:t>(</a:t>
            </a:r>
            <a:r>
              <a:rPr lang="pl-PL" sz="1400" dirty="0">
                <a:cs typeface="Times New Roman" panose="02020603050405020304" pitchFamily="18" charset="0"/>
              </a:rPr>
              <a:t>OUD) „Zamienie”</a:t>
            </a:r>
          </a:p>
          <a:p>
            <a:pPr algn="just"/>
            <a:endParaRPr lang="pl-PL" sz="1400" b="1" dirty="0" smtClean="0">
              <a:cs typeface="Times New Roman" panose="02020603050405020304" pitchFamily="18" charset="0"/>
            </a:endParaRPr>
          </a:p>
          <a:p>
            <a:pPr algn="just"/>
            <a:r>
              <a:rPr lang="pl-PL" sz="1400" b="1" dirty="0" smtClean="0">
                <a:cs typeface="Times New Roman" panose="02020603050405020304" pitchFamily="18" charset="0"/>
              </a:rPr>
              <a:t>Wykonawca:</a:t>
            </a:r>
          </a:p>
          <a:p>
            <a:pPr algn="just"/>
            <a:r>
              <a:rPr lang="pl-PL" sz="1400" dirty="0"/>
              <a:t>Rubau Polska Sp. z </a:t>
            </a:r>
            <a:r>
              <a:rPr lang="pl-PL" sz="1400" dirty="0" smtClean="0"/>
              <a:t>o.o. – lider konsorcjum</a:t>
            </a:r>
          </a:p>
          <a:p>
            <a:pPr algn="just"/>
            <a:r>
              <a:rPr lang="pl-PL" sz="1400" dirty="0" err="1"/>
              <a:t>Construcciones</a:t>
            </a:r>
            <a:r>
              <a:rPr lang="pl-PL" sz="1400" dirty="0"/>
              <a:t> Rubau S.A</a:t>
            </a:r>
            <a:r>
              <a:rPr lang="pl-PL" sz="1400" dirty="0" smtClean="0"/>
              <a:t>. – partner</a:t>
            </a:r>
          </a:p>
          <a:p>
            <a:pPr algn="just"/>
            <a:endParaRPr lang="pl-PL" sz="1400" dirty="0"/>
          </a:p>
          <a:p>
            <a:pPr algn="just"/>
            <a:r>
              <a:rPr lang="pl-PL" sz="1400" b="1" dirty="0" smtClean="0"/>
              <a:t>Wartość robót:</a:t>
            </a:r>
            <a:endParaRPr lang="pl-PL" sz="1400" dirty="0" smtClean="0"/>
          </a:p>
          <a:p>
            <a:pPr algn="just"/>
            <a:r>
              <a:rPr lang="pl-PL" sz="1400" dirty="0" smtClean="0"/>
              <a:t>221,4 mln zł</a:t>
            </a:r>
            <a:endParaRPr lang="pl-PL" sz="1400" dirty="0"/>
          </a:p>
        </p:txBody>
      </p:sp>
    </p:spTree>
    <p:extLst>
      <p:ext uri="{BB962C8B-B14F-4D97-AF65-F5344CB8AC3E}">
        <p14:creationId xmlns:p14="http://schemas.microsoft.com/office/powerpoint/2010/main" val="1647703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iekt 3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6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4" name="Obiekt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pole tekstowe 7"/>
          <p:cNvSpPr txBox="1"/>
          <p:nvPr/>
        </p:nvSpPr>
        <p:spPr>
          <a:xfrm>
            <a:off x="624686" y="424800"/>
            <a:ext cx="7886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/>
              <a:t>Odcinek B </a:t>
            </a:r>
            <a:endParaRPr lang="pl-PL" sz="2000" b="1" dirty="0" smtClean="0"/>
          </a:p>
          <a:p>
            <a:pPr algn="ctr"/>
            <a:r>
              <a:rPr lang="pl-PL" sz="2000" b="1" dirty="0" smtClean="0"/>
              <a:t>w</a:t>
            </a:r>
            <a:r>
              <a:rPr lang="pl-PL" sz="2000" b="1" dirty="0"/>
              <a:t>. Lesznowola (bez węzła) do w. Tarczyn Północ (z węzłem</a:t>
            </a:r>
            <a:r>
              <a:rPr lang="pl-PL" sz="2000" b="1" dirty="0" smtClean="0"/>
              <a:t>)</a:t>
            </a:r>
          </a:p>
        </p:txBody>
      </p:sp>
      <p:sp>
        <p:nvSpPr>
          <p:cNvPr id="9" name="Prostokąt 8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519" y="1940433"/>
            <a:ext cx="6366064" cy="3378213"/>
          </a:xfrm>
          <a:prstGeom prst="rect">
            <a:avLst/>
          </a:prstGeom>
        </p:spPr>
      </p:pic>
      <p:sp>
        <p:nvSpPr>
          <p:cNvPr id="2" name="Prostokąt 1"/>
          <p:cNvSpPr/>
          <p:nvPr/>
        </p:nvSpPr>
        <p:spPr>
          <a:xfrm>
            <a:off x="2295556" y="1940433"/>
            <a:ext cx="6370027" cy="3378213"/>
          </a:xfrm>
          <a:prstGeom prst="rect">
            <a:avLst/>
          </a:prstGeom>
          <a:gradFill flip="none" rotWithShape="1">
            <a:gsLst>
              <a:gs pos="37000">
                <a:schemeClr val="bg1">
                  <a:alpha val="0"/>
                </a:schemeClr>
              </a:gs>
              <a:gs pos="16000">
                <a:srgbClr val="FFFFFF">
                  <a:lumMod val="100000"/>
                  <a:alpha val="65000"/>
                </a:srgb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306001" y="1305881"/>
            <a:ext cx="3306332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Długość odcinka: </a:t>
            </a:r>
            <a:r>
              <a:rPr lang="pl-PL" sz="1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14,8 km</a:t>
            </a:r>
          </a:p>
          <a:p>
            <a:pPr algn="just"/>
            <a:endParaRPr lang="pl-PL" sz="1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pl-PL" sz="1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Parametry techniczne:</a:t>
            </a:r>
          </a:p>
          <a:p>
            <a:pPr algn="just"/>
            <a:r>
              <a:rPr lang="pl-PL" sz="1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dwie jezdnie po 2 pasy ruchu</a:t>
            </a:r>
          </a:p>
          <a:p>
            <a:pPr algn="just"/>
            <a:endParaRPr lang="pl-PL" sz="1400" dirty="0" smtClean="0">
              <a:cs typeface="Times New Roman" panose="02020603050405020304" pitchFamily="18" charset="0"/>
            </a:endParaRPr>
          </a:p>
          <a:p>
            <a:pPr algn="just"/>
            <a:r>
              <a:rPr lang="pl-PL" sz="1400" b="1" dirty="0" smtClean="0">
                <a:cs typeface="Times New Roman" panose="02020603050405020304" pitchFamily="18" charset="0"/>
              </a:rPr>
              <a:t>Węzły drogowe:</a:t>
            </a:r>
          </a:p>
          <a:p>
            <a:pPr algn="just"/>
            <a:r>
              <a:rPr lang="pl-PL" sz="1400" dirty="0" smtClean="0">
                <a:cs typeface="Times New Roman" panose="02020603050405020304" pitchFamily="18" charset="0"/>
              </a:rPr>
              <a:t>w. Antoninów, w. Złotokłos,</a:t>
            </a:r>
          </a:p>
          <a:p>
            <a:pPr algn="just"/>
            <a:r>
              <a:rPr lang="pl-PL" sz="1400" dirty="0" smtClean="0">
                <a:cs typeface="Times New Roman" panose="02020603050405020304" pitchFamily="18" charset="0"/>
              </a:rPr>
              <a:t>w. Tarczyn Północ</a:t>
            </a:r>
            <a:endParaRPr lang="pl-PL" sz="1400" dirty="0">
              <a:cs typeface="Times New Roman" panose="02020603050405020304" pitchFamily="18" charset="0"/>
            </a:endParaRPr>
          </a:p>
          <a:p>
            <a:pPr algn="just"/>
            <a:endParaRPr lang="pl-PL" sz="1400" dirty="0" smtClean="0">
              <a:cs typeface="Times New Roman" panose="02020603050405020304" pitchFamily="18" charset="0"/>
            </a:endParaRPr>
          </a:p>
          <a:p>
            <a:pPr algn="just"/>
            <a:r>
              <a:rPr lang="pl-PL" sz="1400" b="1" dirty="0" smtClean="0">
                <a:cs typeface="Times New Roman" panose="02020603050405020304" pitchFamily="18" charset="0"/>
              </a:rPr>
              <a:t>Obiekty inżynierskie:</a:t>
            </a:r>
          </a:p>
          <a:p>
            <a:pPr algn="just"/>
            <a:r>
              <a:rPr lang="pl-PL" sz="1400" dirty="0" smtClean="0">
                <a:cs typeface="Times New Roman" panose="02020603050405020304" pitchFamily="18" charset="0"/>
              </a:rPr>
              <a:t>14 wiaduktów, 3 mosty, kładka dla pieszych</a:t>
            </a:r>
          </a:p>
          <a:p>
            <a:pPr algn="just"/>
            <a:endParaRPr lang="pl-PL" sz="1400" dirty="0" smtClean="0">
              <a:cs typeface="Times New Roman" panose="02020603050405020304" pitchFamily="18" charset="0"/>
            </a:endParaRPr>
          </a:p>
          <a:p>
            <a:pPr algn="just"/>
            <a:r>
              <a:rPr lang="pl-PL" sz="1400" b="1" dirty="0">
                <a:cs typeface="Times New Roman" panose="02020603050405020304" pitchFamily="18" charset="0"/>
              </a:rPr>
              <a:t>Miejsca Obsługi Podróżnych (MOP):</a:t>
            </a:r>
          </a:p>
          <a:p>
            <a:pPr algn="just"/>
            <a:r>
              <a:rPr lang="pl-PL" sz="1400" dirty="0">
                <a:cs typeface="Times New Roman" panose="02020603050405020304" pitchFamily="18" charset="0"/>
              </a:rPr>
              <a:t>MOP II - km 13+150 (strona prawa), </a:t>
            </a:r>
            <a:endParaRPr lang="pl-PL" sz="1400" dirty="0" smtClean="0">
              <a:cs typeface="Times New Roman" panose="02020603050405020304" pitchFamily="18" charset="0"/>
            </a:endParaRPr>
          </a:p>
          <a:p>
            <a:pPr algn="just"/>
            <a:r>
              <a:rPr lang="pl-PL" sz="1400" dirty="0" smtClean="0">
                <a:cs typeface="Times New Roman" panose="02020603050405020304" pitchFamily="18" charset="0"/>
              </a:rPr>
              <a:t>MOP </a:t>
            </a:r>
            <a:r>
              <a:rPr lang="pl-PL" sz="1400" dirty="0">
                <a:cs typeface="Times New Roman" panose="02020603050405020304" pitchFamily="18" charset="0"/>
              </a:rPr>
              <a:t>II - km 13+150 (strona lewa</a:t>
            </a:r>
            <a:r>
              <a:rPr lang="pl-PL" sz="1400" dirty="0" smtClean="0">
                <a:cs typeface="Times New Roman" panose="02020603050405020304" pitchFamily="18" charset="0"/>
              </a:rPr>
              <a:t>)</a:t>
            </a:r>
            <a:endParaRPr lang="pl-PL" sz="1400" dirty="0">
              <a:cs typeface="Times New Roman" panose="02020603050405020304" pitchFamily="18" charset="0"/>
            </a:endParaRPr>
          </a:p>
          <a:p>
            <a:pPr algn="just"/>
            <a:endParaRPr lang="pl-PL" sz="1400" b="1" dirty="0">
              <a:cs typeface="Times New Roman" panose="02020603050405020304" pitchFamily="18" charset="0"/>
            </a:endParaRPr>
          </a:p>
          <a:p>
            <a:pPr algn="just"/>
            <a:r>
              <a:rPr lang="pl-PL" sz="1400" b="1" dirty="0" smtClean="0">
                <a:cs typeface="Times New Roman" panose="02020603050405020304" pitchFamily="18" charset="0"/>
              </a:rPr>
              <a:t>Remont istniejącej DK7: </a:t>
            </a:r>
            <a:r>
              <a:rPr lang="pl-PL" sz="1400" dirty="0" smtClean="0">
                <a:cs typeface="Times New Roman" panose="02020603050405020304" pitchFamily="18" charset="0"/>
              </a:rPr>
              <a:t>ok. 17 km</a:t>
            </a:r>
            <a:endParaRPr lang="pl-PL" sz="1400" dirty="0">
              <a:cs typeface="Times New Roman" panose="02020603050405020304" pitchFamily="18" charset="0"/>
            </a:endParaRPr>
          </a:p>
          <a:p>
            <a:pPr algn="just"/>
            <a:endParaRPr lang="pl-PL" sz="1400" dirty="0">
              <a:cs typeface="Times New Roman" panose="02020603050405020304" pitchFamily="18" charset="0"/>
            </a:endParaRPr>
          </a:p>
          <a:p>
            <a:pPr algn="just"/>
            <a:r>
              <a:rPr lang="pl-PL" sz="1400" b="1" dirty="0" smtClean="0">
                <a:cs typeface="Times New Roman" panose="02020603050405020304" pitchFamily="18" charset="0"/>
              </a:rPr>
              <a:t>Wykonawca:</a:t>
            </a:r>
          </a:p>
          <a:p>
            <a:pPr algn="just"/>
            <a:r>
              <a:rPr lang="pl-PL" sz="1400" dirty="0"/>
              <a:t>IDS-BUD S.A</a:t>
            </a:r>
            <a:r>
              <a:rPr lang="pl-PL" sz="1400" dirty="0" smtClean="0"/>
              <a:t>.</a:t>
            </a:r>
          </a:p>
          <a:p>
            <a:pPr algn="just"/>
            <a:endParaRPr lang="pl-PL" sz="1400" dirty="0" smtClean="0"/>
          </a:p>
          <a:p>
            <a:pPr algn="just"/>
            <a:r>
              <a:rPr lang="pl-PL" sz="1400" b="1" dirty="0" smtClean="0"/>
              <a:t>Wartość robót:</a:t>
            </a:r>
            <a:endParaRPr lang="pl-PL" sz="1400" dirty="0" smtClean="0"/>
          </a:p>
          <a:p>
            <a:pPr algn="just"/>
            <a:r>
              <a:rPr lang="pl-PL" sz="1400" dirty="0" smtClean="0"/>
              <a:t>388,7 mln zł</a:t>
            </a:r>
            <a:endParaRPr lang="pl-PL" sz="1400" dirty="0"/>
          </a:p>
        </p:txBody>
      </p:sp>
    </p:spTree>
    <p:extLst>
      <p:ext uri="{BB962C8B-B14F-4D97-AF65-F5344CB8AC3E}">
        <p14:creationId xmlns:p14="http://schemas.microsoft.com/office/powerpoint/2010/main" val="299730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081" y="2026960"/>
            <a:ext cx="6242502" cy="3198100"/>
          </a:xfrm>
          <a:prstGeom prst="rect">
            <a:avLst/>
          </a:prstGeom>
        </p:spPr>
      </p:pic>
      <p:sp>
        <p:nvSpPr>
          <p:cNvPr id="10" name="Prostokąt 9"/>
          <p:cNvSpPr/>
          <p:nvPr/>
        </p:nvSpPr>
        <p:spPr>
          <a:xfrm>
            <a:off x="2423080" y="2026960"/>
            <a:ext cx="6242503" cy="3198100"/>
          </a:xfrm>
          <a:prstGeom prst="rect">
            <a:avLst/>
          </a:prstGeom>
          <a:gradFill>
            <a:gsLst>
              <a:gs pos="20000">
                <a:schemeClr val="bg1">
                  <a:alpha val="0"/>
                </a:schemeClr>
              </a:gs>
              <a:gs pos="6000">
                <a:srgbClr val="FFFFFF">
                  <a:lumMod val="100000"/>
                  <a:alpha val="58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aphicFrame>
        <p:nvGraphicFramePr>
          <p:cNvPr id="4" name="Obi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65744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70" name="CorelDRAW" r:id="rId4" imgW="5154677" imgH="542587" progId="CorelDraw.Graphic.16">
                  <p:embed/>
                </p:oleObj>
              </mc:Choice>
              <mc:Fallback>
                <p:oleObj name="CorelDRAW" r:id="rId4" imgW="5154677" imgH="542587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pole tekstowe 7"/>
          <p:cNvSpPr txBox="1"/>
          <p:nvPr/>
        </p:nvSpPr>
        <p:spPr>
          <a:xfrm>
            <a:off x="619597" y="424800"/>
            <a:ext cx="7886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/>
              <a:t>Odcinek C </a:t>
            </a:r>
            <a:endParaRPr lang="pl-PL" sz="2000" b="1" dirty="0" smtClean="0"/>
          </a:p>
          <a:p>
            <a:pPr algn="ctr"/>
            <a:r>
              <a:rPr lang="pl-PL" sz="2000" b="1" dirty="0" smtClean="0"/>
              <a:t>w</a:t>
            </a:r>
            <a:r>
              <a:rPr lang="pl-PL" sz="2000" b="1" dirty="0"/>
              <a:t>. Tarczyn Północ (bez węzła) do początku obwodnicy </a:t>
            </a:r>
            <a:r>
              <a:rPr lang="pl-PL" sz="2000" b="1" dirty="0" smtClean="0"/>
              <a:t>Grójca</a:t>
            </a:r>
            <a:endParaRPr lang="pl-PL" sz="2000" dirty="0"/>
          </a:p>
        </p:txBody>
      </p:sp>
      <p:sp>
        <p:nvSpPr>
          <p:cNvPr id="9" name="Prostokąt 8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306000" y="1530000"/>
            <a:ext cx="265448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Długość odcinka: </a:t>
            </a:r>
            <a:r>
              <a:rPr lang="pl-PL" sz="1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7,9 km</a:t>
            </a:r>
            <a:endParaRPr lang="pl-PL" sz="1400" b="1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l-PL" sz="1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pl-PL" sz="1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Parametry techniczne:</a:t>
            </a:r>
          </a:p>
          <a:p>
            <a:pPr algn="just"/>
            <a:r>
              <a:rPr lang="pl-PL" sz="1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dwie jezdnie po 2 pasy ruchu</a:t>
            </a:r>
          </a:p>
          <a:p>
            <a:pPr algn="just"/>
            <a:endParaRPr lang="pl-PL" sz="1400" dirty="0" smtClean="0">
              <a:cs typeface="Times New Roman" panose="02020603050405020304" pitchFamily="18" charset="0"/>
            </a:endParaRPr>
          </a:p>
          <a:p>
            <a:pPr algn="just"/>
            <a:r>
              <a:rPr lang="pl-PL" sz="1400" b="1" dirty="0" smtClean="0">
                <a:cs typeface="Times New Roman" panose="02020603050405020304" pitchFamily="18" charset="0"/>
              </a:rPr>
              <a:t>Węzły drogowe:</a:t>
            </a:r>
          </a:p>
          <a:p>
            <a:pPr algn="just"/>
            <a:r>
              <a:rPr lang="pl-PL" sz="1400" dirty="0" smtClean="0">
                <a:cs typeface="Times New Roman" panose="02020603050405020304" pitchFamily="18" charset="0"/>
              </a:rPr>
              <a:t>w. Tarczyn Południe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l-PL" sz="1400" dirty="0" smtClean="0">
              <a:cs typeface="Times New Roman" panose="02020603050405020304" pitchFamily="18" charset="0"/>
            </a:endParaRPr>
          </a:p>
          <a:p>
            <a:pPr algn="just"/>
            <a:r>
              <a:rPr lang="pl-PL" sz="1400" b="1" dirty="0" smtClean="0">
                <a:cs typeface="Times New Roman" panose="02020603050405020304" pitchFamily="18" charset="0"/>
              </a:rPr>
              <a:t>Obiekty inżynierskie:</a:t>
            </a:r>
          </a:p>
          <a:p>
            <a:pPr algn="just"/>
            <a:r>
              <a:rPr lang="pl-PL" sz="1400" dirty="0" smtClean="0">
                <a:cs typeface="Times New Roman" panose="02020603050405020304" pitchFamily="18" charset="0"/>
              </a:rPr>
              <a:t>10 wiaduktów, kładka dla pieszych</a:t>
            </a:r>
          </a:p>
          <a:p>
            <a:pPr algn="just"/>
            <a:endParaRPr lang="pl-PL" sz="1400" dirty="0">
              <a:cs typeface="Times New Roman" panose="02020603050405020304" pitchFamily="18" charset="0"/>
            </a:endParaRPr>
          </a:p>
          <a:p>
            <a:pPr algn="just"/>
            <a:r>
              <a:rPr lang="pl-PL" sz="1400" b="1" dirty="0" smtClean="0">
                <a:cs typeface="Times New Roman" panose="02020603050405020304" pitchFamily="18" charset="0"/>
              </a:rPr>
              <a:t>Wykonawca:</a:t>
            </a:r>
          </a:p>
          <a:p>
            <a:pPr algn="just"/>
            <a:r>
              <a:rPr lang="pl-PL" sz="1400" dirty="0"/>
              <a:t>Mota-</a:t>
            </a:r>
            <a:r>
              <a:rPr lang="pl-PL" sz="1400" dirty="0" err="1"/>
              <a:t>Engil</a:t>
            </a:r>
            <a:r>
              <a:rPr lang="pl-PL" sz="1400" dirty="0"/>
              <a:t> Central Europe S.A</a:t>
            </a:r>
            <a:r>
              <a:rPr lang="pl-PL" sz="1400" dirty="0" smtClean="0"/>
              <a:t>.</a:t>
            </a:r>
          </a:p>
          <a:p>
            <a:pPr algn="just"/>
            <a:endParaRPr lang="pl-PL" sz="1400" dirty="0" smtClean="0"/>
          </a:p>
          <a:p>
            <a:pPr algn="just"/>
            <a:r>
              <a:rPr lang="pl-PL" sz="1400" b="1" dirty="0" smtClean="0"/>
              <a:t>Wartość robót:</a:t>
            </a:r>
            <a:endParaRPr lang="pl-PL" sz="1400" dirty="0" smtClean="0"/>
          </a:p>
          <a:p>
            <a:pPr algn="just"/>
            <a:r>
              <a:rPr lang="pl-PL" sz="1400" dirty="0" smtClean="0"/>
              <a:t>203,4 mln zł</a:t>
            </a:r>
            <a:endParaRPr lang="pl-PL" sz="1400" dirty="0"/>
          </a:p>
        </p:txBody>
      </p:sp>
    </p:spTree>
    <p:extLst>
      <p:ext uri="{BB962C8B-B14F-4D97-AF65-F5344CB8AC3E}">
        <p14:creationId xmlns:p14="http://schemas.microsoft.com/office/powerpoint/2010/main" val="3631521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i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8937545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2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4" name="Obiekt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628650" y="1118140"/>
            <a:ext cx="7886700" cy="435133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pl-PL" sz="2200" b="1" dirty="0">
                <a:ea typeface="Verdana" panose="020B0604030504040204" pitchFamily="34" charset="0"/>
                <a:cs typeface="Verdana" panose="020B0604030504040204" pitchFamily="34" charset="0"/>
              </a:rPr>
              <a:t>Generalna Dyrekcja Dróg Krajowych i </a:t>
            </a:r>
            <a:r>
              <a:rPr lang="pl-PL" sz="2200" b="1" dirty="0" smtClean="0">
                <a:ea typeface="Verdana" panose="020B0604030504040204" pitchFamily="34" charset="0"/>
                <a:cs typeface="Verdana" panose="020B0604030504040204" pitchFamily="34" charset="0"/>
              </a:rPr>
              <a:t>Autostrad</a:t>
            </a:r>
          </a:p>
          <a:p>
            <a:pPr marL="0" indent="0" algn="ctr">
              <a:buNone/>
            </a:pPr>
            <a:r>
              <a:rPr lang="pl-PL" sz="2200" b="1" dirty="0" smtClean="0">
                <a:ea typeface="Verdana" panose="020B0604030504040204" pitchFamily="34" charset="0"/>
                <a:cs typeface="Verdana" panose="020B0604030504040204" pitchFamily="34" charset="0"/>
              </a:rPr>
              <a:t>Oddział w Warszawie</a:t>
            </a:r>
            <a:endParaRPr lang="pl-PL" sz="2200" b="1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pl-PL" sz="2200" dirty="0">
                <a:ea typeface="Verdana" panose="020B0604030504040204" pitchFamily="34" charset="0"/>
                <a:cs typeface="Verdana" panose="020B0604030504040204" pitchFamily="34" charset="0"/>
              </a:rPr>
              <a:t>ul. </a:t>
            </a:r>
            <a:r>
              <a:rPr lang="pl-PL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Mińska 25</a:t>
            </a:r>
            <a:endParaRPr lang="pl-PL" sz="2200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pl-PL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03-808 </a:t>
            </a:r>
            <a:r>
              <a:rPr lang="pl-PL" sz="2200" dirty="0">
                <a:ea typeface="Verdana" panose="020B0604030504040204" pitchFamily="34" charset="0"/>
                <a:cs typeface="Verdana" panose="020B0604030504040204" pitchFamily="34" charset="0"/>
              </a:rPr>
              <a:t>Warszawa</a:t>
            </a:r>
          </a:p>
          <a:p>
            <a:pPr marL="0" indent="0" algn="ctr">
              <a:buNone/>
            </a:pPr>
            <a:r>
              <a:rPr lang="pl-PL" sz="2200" dirty="0">
                <a:ea typeface="Verdana" panose="020B0604030504040204" pitchFamily="34" charset="0"/>
                <a:cs typeface="Verdana" panose="020B0604030504040204" pitchFamily="34" charset="0"/>
              </a:rPr>
              <a:t>tel. 22 </a:t>
            </a:r>
            <a:r>
              <a:rPr lang="pl-PL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209 25 00</a:t>
            </a:r>
            <a:endParaRPr lang="pl-PL" sz="2200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pl-PL" sz="2200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pl-PL" sz="2200" dirty="0">
                <a:ea typeface="Verdana" panose="020B0604030504040204" pitchFamily="34" charset="0"/>
                <a:cs typeface="Verdana" panose="020B0604030504040204" pitchFamily="34" charset="0"/>
              </a:rPr>
              <a:t>e-mail: </a:t>
            </a:r>
            <a:r>
              <a:rPr lang="pl-PL" sz="2200" b="1" dirty="0" smtClean="0">
                <a:ea typeface="Verdana" panose="020B0604030504040204" pitchFamily="34" charset="0"/>
                <a:cs typeface="Verdana" panose="020B0604030504040204" pitchFamily="34" charset="0"/>
              </a:rPr>
              <a:t>sekretariat.warszawa@gddkia.gov.pl</a:t>
            </a:r>
          </a:p>
          <a:p>
            <a:pPr marL="0" indent="0" algn="ctr">
              <a:buNone/>
            </a:pPr>
            <a:endParaRPr lang="pl-PL" sz="2200" b="1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pl-PL" sz="2200" b="1" dirty="0">
                <a:solidFill>
                  <a:schemeClr val="accent2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www</a:t>
            </a:r>
            <a:r>
              <a:rPr lang="pl-PL" sz="2200" b="1" dirty="0" smtClean="0">
                <a:solidFill>
                  <a:schemeClr val="accent2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. gddkia.gov.pl</a:t>
            </a:r>
            <a:endParaRPr lang="pl-PL" sz="2200" b="1" dirty="0">
              <a:solidFill>
                <a:schemeClr val="accent2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pl-PL" sz="2200" b="1" dirty="0" smtClean="0">
                <a:solidFill>
                  <a:schemeClr val="accent2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www.facebook.com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pl-PL" sz="2200" b="1" dirty="0">
                <a:solidFill>
                  <a:schemeClr val="accent2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www.twitter.com/gddkia</a:t>
            </a:r>
          </a:p>
          <a:p>
            <a:pPr marL="0" indent="0" algn="ctr">
              <a:lnSpc>
                <a:spcPct val="120000"/>
              </a:lnSpc>
              <a:buNone/>
            </a:pPr>
            <a:endParaRPr lang="pl-PL" sz="2200" b="1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</p:txBody>
      </p:sp>
      <p:sp>
        <p:nvSpPr>
          <p:cNvPr id="5" name="Prostokąt 4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1580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776</TotalTime>
  <Words>366</Words>
  <Application>Microsoft Office PowerPoint</Application>
  <PresentationFormat>Pokaz na ekranie (4:3)</PresentationFormat>
  <Paragraphs>105</Paragraphs>
  <Slides>8</Slides>
  <Notes>0</Notes>
  <HiddenSlides>0</HiddenSlides>
  <MMClips>0</MMClips>
  <ScaleCrop>false</ScaleCrop>
  <HeadingPairs>
    <vt:vector size="8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Verdana</vt:lpstr>
      <vt:lpstr>Motyw pakietu Office</vt:lpstr>
      <vt:lpstr>CorelDRAW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Panasiuk Małgorzata</dc:creator>
  <cp:lastModifiedBy>Tarnowska Małgorzata</cp:lastModifiedBy>
  <cp:revision>114</cp:revision>
  <cp:lastPrinted>2017-02-20T07:18:29Z</cp:lastPrinted>
  <dcterms:created xsi:type="dcterms:W3CDTF">2016-10-25T09:46:09Z</dcterms:created>
  <dcterms:modified xsi:type="dcterms:W3CDTF">2017-08-11T14:04:03Z</dcterms:modified>
</cp:coreProperties>
</file>