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8" r:id="rId2"/>
    <p:sldId id="277" r:id="rId3"/>
    <p:sldId id="259" r:id="rId4"/>
    <p:sldId id="276" r:id="rId5"/>
    <p:sldId id="274" r:id="rId6"/>
    <p:sldId id="278" r:id="rId7"/>
    <p:sldId id="279" r:id="rId8"/>
    <p:sldId id="280" r:id="rId9"/>
    <p:sldId id="261" r:id="rId10"/>
  </p:sldIdLst>
  <p:sldSz cx="9144000" cy="6858000" type="screen4x3"/>
  <p:notesSz cx="6789738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7E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6" autoAdjust="0"/>
    <p:restoredTop sz="96349" autoAdjust="0"/>
  </p:normalViewPr>
  <p:slideViewPr>
    <p:cSldViewPr snapToGrid="0">
      <p:cViewPr varScale="1">
        <p:scale>
          <a:sx n="103" d="100"/>
          <a:sy n="103" d="100"/>
        </p:scale>
        <p:origin x="1050" y="114"/>
      </p:cViewPr>
      <p:guideLst/>
    </p:cSldViewPr>
  </p:slideViewPr>
  <p:outlineViewPr>
    <p:cViewPr>
      <p:scale>
        <a:sx n="33" d="100"/>
        <a:sy n="33" d="100"/>
      </p:scale>
      <p:origin x="0" y="-14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216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6513" y="0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346F9E-ADC2-482C-A3AC-0265DDCAA118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1241425"/>
            <a:ext cx="4468812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0838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6513" y="9431338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7C0C7D-4B6F-4125-A643-6C671FC0708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230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444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29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865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474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5031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137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73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0056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838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1280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897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C5F4E-5036-4316-97CA-E21CCCE85352}" type="datetimeFigureOut">
              <a:rPr lang="pl-PL" smtClean="0"/>
              <a:t>2017-11-22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09DFD-4EB4-4C27-9E2B-DD751A4FBB8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61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jpg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jpeg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1" y="73420"/>
            <a:ext cx="9127669" cy="6191241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aphicFrame>
        <p:nvGraphicFramePr>
          <p:cNvPr id="6" name="Obi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533215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" name="CorelDRAW" r:id="rId4" imgW="5154677" imgH="542587" progId="CorelDraw.Graphic.16">
                  <p:embed/>
                </p:oleObj>
              </mc:Choice>
              <mc:Fallback>
                <p:oleObj name="CorelDRAW" r:id="rId4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pole tekstowe 3"/>
          <p:cNvSpPr txBox="1"/>
          <p:nvPr/>
        </p:nvSpPr>
        <p:spPr>
          <a:xfrm>
            <a:off x="622767" y="4308291"/>
            <a:ext cx="8307201" cy="10772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effectLst>
                  <a:outerShdw blurRad="127000" algn="ctr" rotWithShape="0">
                    <a:srgbClr val="000000">
                      <a:alpha val="40000"/>
                    </a:srgbClr>
                  </a:outerShdw>
                </a:effectLst>
              </a:rPr>
              <a:t>Projekt i budowa drogi ekspresowej </a:t>
            </a: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effectLst>
                  <a:outerShdw blurRad="127000" algn="ctr" rotWithShape="0">
                    <a:srgbClr val="000000">
                      <a:alpha val="40000"/>
                    </a:srgbClr>
                  </a:outerShdw>
                </a:effectLst>
              </a:rPr>
              <a:t>S17 Zakręt – Lubelska (bez węzła)</a:t>
            </a:r>
            <a:endParaRPr lang="pl-PL" sz="3200" b="1" dirty="0">
              <a:solidFill>
                <a:schemeClr val="bg1"/>
              </a:solidFill>
              <a:effectLst>
                <a:outerShdw blurRad="127000" algn="ctr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641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inwestycji</a:t>
            </a:r>
            <a:r>
              <a:rPr lang="pl-PL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   </a:t>
            </a:r>
            <a:endParaRPr lang="pl-PL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82348"/>
              </p:ext>
            </p:extLst>
          </p:nvPr>
        </p:nvGraphicFramePr>
        <p:xfrm>
          <a:off x="0" y="5879425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4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5879425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628649" y="1075209"/>
            <a:ext cx="3831383" cy="4518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Lokalizacja: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województwo mazowieckie, trzy powiaty: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warszawski (na terenie dzielnicy Wesoła m. st. Warszawy),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otwocki (gmina Wiązowna),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miński (Sulejówek)</a:t>
            </a:r>
          </a:p>
          <a:p>
            <a:pPr marL="0" indent="0" algn="just">
              <a:lnSpc>
                <a:spcPct val="130000"/>
              </a:lnSpc>
              <a:buNone/>
            </a:pPr>
            <a:endParaRPr lang="pl-PL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just">
              <a:lnSpc>
                <a:spcPct val="130000"/>
              </a:lnSpc>
              <a:buNone/>
            </a:pPr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Wartość </a:t>
            </a:r>
            <a:r>
              <a:rPr lang="pl-PL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Inwestycji: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0,4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mld zł</a:t>
            </a:r>
          </a:p>
          <a:p>
            <a:pPr marL="0" indent="0">
              <a:lnSpc>
                <a:spcPct val="130000"/>
              </a:lnSpc>
              <a:buNone/>
            </a:pPr>
            <a:endParaRPr lang="pl-PL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lnSpc>
                <a:spcPct val="130000"/>
              </a:lnSpc>
              <a:buNone/>
            </a:pPr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lnSpc>
                <a:spcPct val="130000"/>
              </a:lnSpc>
              <a:buFont typeface="Arial" panose="020B0604020202020204" pitchFamily="34" charset="0"/>
              <a:buNone/>
            </a:pPr>
            <a:endParaRPr lang="pl-PL" sz="1600" spc="5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575" y="943642"/>
            <a:ext cx="4002833" cy="533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46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Cele Inwestycji</a:t>
            </a:r>
            <a:endParaRPr lang="pl-PL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8112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9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4981" y="2930171"/>
            <a:ext cx="4726642" cy="3235611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23875" y="982675"/>
            <a:ext cx="8769113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usprawnienie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ruchu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 ramach wschodniej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obwodnicy Warszawy pomiędzy S8 w kierunku Białegostoku,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S2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Południową Obwodnicą Warszawy i autostradą A-2 oraz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S-17 w stronę Lublina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endParaRPr lang="pl-PL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50000"/>
              </a:lnSpc>
            </a:pPr>
            <a:endParaRPr lang="pl-PL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usprawnienie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funkcjonowania ruchu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dla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miasta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Warszawy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okolic,</a:t>
            </a:r>
          </a:p>
          <a:p>
            <a:pPr>
              <a:lnSpc>
                <a:spcPct val="150000"/>
              </a:lnSpc>
            </a:pPr>
            <a:endParaRPr lang="pl-PL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69875" indent="-269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poprawa bezpieczeństwa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ruchu.</a:t>
            </a:r>
            <a:endParaRPr lang="pl-PL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165770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8561846"/>
              </p:ext>
            </p:extLst>
          </p:nvPr>
        </p:nvGraphicFramePr>
        <p:xfrm>
          <a:off x="-20472" y="5879425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0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4" name="Obiek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79425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pole tekstowe 7"/>
          <p:cNvSpPr txBox="1"/>
          <p:nvPr/>
        </p:nvSpPr>
        <p:spPr>
          <a:xfrm>
            <a:off x="628650" y="424300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</a:t>
            </a:r>
            <a:r>
              <a:rPr lang="pl-PL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inwestycji</a:t>
            </a:r>
            <a:r>
              <a:rPr lang="pl-PL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   </a:t>
            </a:r>
            <a:endParaRPr lang="pl-PL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166041" y="1474480"/>
            <a:ext cx="3718511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Długość odcinka: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2,5 km</a:t>
            </a:r>
            <a:endParaRPr lang="pl-PL" sz="16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endParaRPr lang="pl-PL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Parametry techniczne:</a:t>
            </a:r>
          </a:p>
          <a:p>
            <a:pPr algn="just"/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dwie jezdnie po 3 pasy ruchu</a:t>
            </a:r>
          </a:p>
          <a:p>
            <a:pPr algn="just"/>
            <a:endParaRPr lang="pl-PL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Węzły drogowe:</a:t>
            </a:r>
          </a:p>
          <a:p>
            <a:pPr algn="just"/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rzypoziomowy węzeł Zakręt:</a:t>
            </a:r>
          </a:p>
          <a:p>
            <a:pPr marL="285750" indent="-285750" algn="just">
              <a:buFontTx/>
              <a:buChar char="-"/>
            </a:pP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ondo w poziomie terenu</a:t>
            </a:r>
          </a:p>
          <a:p>
            <a:pPr marL="285750" indent="-285750" algn="just">
              <a:buFontTx/>
              <a:buChar char="-"/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S17 na estakadzie nad rondem</a:t>
            </a:r>
          </a:p>
          <a:p>
            <a:pPr marL="285750" indent="-285750" algn="just">
              <a:buFontTx/>
              <a:buChar char="-"/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DK2 w murach oporowych </a:t>
            </a:r>
          </a:p>
          <a:p>
            <a:pPr algn="just"/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pod rondem</a:t>
            </a:r>
            <a:endParaRPr lang="pl-PL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endParaRPr lang="pl-PL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Wykonawca:</a:t>
            </a:r>
          </a:p>
          <a:p>
            <a:pPr algn="just"/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WARBUD S.A.</a:t>
            </a:r>
          </a:p>
          <a:p>
            <a:pPr algn="just"/>
            <a:endParaRPr lang="pl-PL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Wartość robót:</a:t>
            </a:r>
            <a:endParaRPr lang="pl-PL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224 mln zł</a:t>
            </a:r>
            <a:endParaRPr lang="pl-PL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504" y="1384646"/>
            <a:ext cx="5564544" cy="3934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70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65744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7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rostokąt 8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1602648"/>
            <a:ext cx="7886700" cy="3512195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600"/>
              </a:spcBef>
              <a:buNone/>
            </a:pPr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Termin realizacji: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34 miesiące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(z wyłączeniem miesięcy zimowych)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od daty rozpoczęcia, tj. od 22.11.2017 r.</a:t>
            </a:r>
          </a:p>
          <a:p>
            <a:pPr marL="0" indent="0" algn="just">
              <a:spcBef>
                <a:spcPts val="600"/>
              </a:spcBef>
              <a:buNone/>
            </a:pPr>
            <a:endParaRPr lang="pl-PL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15 miesięcy – projektowanie i uzyskanie decyzji ZRID</a:t>
            </a:r>
          </a:p>
          <a:p>
            <a:pPr algn="just">
              <a:spcBef>
                <a:spcPts val="600"/>
              </a:spcBef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 miesięcy – realizacja robót (wyłączając zimy) do 15 kwietnia 2021 r.</a:t>
            </a:r>
          </a:p>
          <a:p>
            <a:pPr algn="just">
              <a:spcBef>
                <a:spcPts val="600"/>
              </a:spcBef>
            </a:pPr>
            <a:endParaRPr lang="pl-PL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spcBef>
                <a:spcPts val="600"/>
              </a:spcBef>
            </a:pPr>
            <a:endParaRPr lang="pl-PL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Nadzór Inwestorski: 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Konsorcjum Firm: TPF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Sp. z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o.o. i GETINSA </a:t>
            </a:r>
            <a:r>
              <a:rPr lang="pl-PL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EUROESTUDIOS S.L.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pl-PL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Wartość umowy: </a:t>
            </a:r>
            <a:r>
              <a:rPr lang="pl-PL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 mln zł</a:t>
            </a:r>
            <a:endParaRPr lang="pl-PL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628650" y="424300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</a:t>
            </a:r>
            <a:r>
              <a:rPr lang="pl-PL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inwestycji</a:t>
            </a:r>
            <a:r>
              <a:rPr lang="pl-PL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   </a:t>
            </a:r>
            <a:endParaRPr lang="pl-PL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24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1503485"/>
            <a:ext cx="7886700" cy="35229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ZREALIZOWANE – 42,1 </a:t>
            </a:r>
            <a:r>
              <a:rPr lang="pl-PL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 / 8,6 mld zł</a:t>
            </a:r>
          </a:p>
          <a:p>
            <a:pPr marL="0" indent="0">
              <a:buNone/>
            </a:pPr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S8 Konotopa – Powązkowska  10,4 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km/2,7 mld zł </a:t>
            </a:r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(2008 – 2011) </a:t>
            </a:r>
            <a:endParaRPr lang="pl-PL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S2 POW  Konotopa – Lotnisko 10,4 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km/2,2 mld zł </a:t>
            </a:r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(2010 – 2013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S2 POW  Puławska-Lotnisko-Marynarska  9,6 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km/1,8 mld zł (2009 </a:t>
            </a:r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2013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S8 Modlińska – Marki  - 7,1 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km/ 1 mld zł (2009 </a:t>
            </a:r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2013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0" indent="0">
              <a:buNone/>
            </a:pPr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S8 Powązkowska – Modlińska –  4,6 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km/0,9 mld zł </a:t>
            </a:r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 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2013 </a:t>
            </a:r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2015)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Inwestycje zrealizowane</a:t>
            </a:r>
            <a:endParaRPr lang="pl-PL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3262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49" y="1382187"/>
            <a:ext cx="8263423" cy="411354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l-PL" sz="1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 REALIZACJI </a:t>
            </a:r>
            <a:r>
              <a:rPr lang="pl-PL" sz="18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pl-PL" sz="1800" b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105 </a:t>
            </a:r>
            <a:r>
              <a:rPr lang="pl-PL" sz="18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 </a:t>
            </a:r>
            <a:r>
              <a:rPr lang="pl-PL" sz="1800" b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</a:t>
            </a:r>
            <a:r>
              <a:rPr lang="pl-PL" sz="1800" b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 </a:t>
            </a:r>
            <a:r>
              <a:rPr lang="pl-PL" sz="18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mld zł</a:t>
            </a:r>
          </a:p>
          <a:p>
            <a:pPr marL="0" indent="0">
              <a:buNone/>
            </a:pPr>
            <a:endParaRPr lang="pl-PL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S8 Marki – Drewnica – 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15,4 km/1,1 mld zł (11.2014 </a:t>
            </a:r>
            <a:r>
              <a:rPr lang="pl-PL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2018)</a:t>
            </a:r>
          </a:p>
          <a:p>
            <a:endParaRPr lang="pl-PL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S2 POW Puławska – Lubelska  - 18,5 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km/4,6 mld zł (2015 </a:t>
            </a:r>
            <a:r>
              <a:rPr lang="pl-PL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2020) </a:t>
            </a:r>
            <a:endParaRPr lang="pl-PL" sz="1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pl-PL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S17 </a:t>
            </a:r>
            <a:r>
              <a:rPr lang="pl-PL" sz="1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w.Lubelska</a:t>
            </a:r>
            <a:r>
              <a:rPr lang="pl-PL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2km/0,34 mld zł (07.2017-10.2020)</a:t>
            </a:r>
          </a:p>
          <a:p>
            <a:endParaRPr lang="pl-PL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S17 Zakręt -  Lubelska  - 2,5 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km/0,4 mld zł (11.2017 -03.2021</a:t>
            </a:r>
            <a:r>
              <a:rPr lang="pl-PL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</a:t>
            </a:r>
            <a:endParaRPr lang="pl-PL" sz="1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A2 Lubelska – obwodnica Mińska Mazowieckiego – 15,8 km/0,83 mld zł (07.2017-07.2020)</a:t>
            </a:r>
          </a:p>
          <a:p>
            <a:endParaRPr lang="pl-PL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S7 Warszawa – Grójec – 29,3 km/1,5 mld zł (08.2017-03.2021)</a:t>
            </a:r>
          </a:p>
          <a:p>
            <a:pPr marL="0" indent="0">
              <a:buNone/>
            </a:pPr>
            <a:endParaRPr lang="pl-PL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S8 Radziejowice - Paszków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21,5 km/1,2 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mld zł (</a:t>
            </a:r>
            <a:r>
              <a:rPr lang="pl-PL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2015-2019)</a:t>
            </a:r>
            <a:endParaRPr lang="pl-PL" sz="1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Inwestycje w realizacji</a:t>
            </a:r>
            <a:endParaRPr lang="pl-PL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422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28650" y="1503485"/>
            <a:ext cx="7886700" cy="35229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 PRZYGOTOWANIU  </a:t>
            </a:r>
            <a:r>
              <a:rPr lang="pl-PL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35,8 km / 4 mld zł</a:t>
            </a:r>
          </a:p>
          <a:p>
            <a:pPr marL="0" indent="0">
              <a:buNone/>
            </a:pPr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S17 Zakręt – Drewnica – 13,7 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km/1,8 mld zł (2020 </a:t>
            </a:r>
            <a:r>
              <a:rPr lang="pl-PL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2023</a:t>
            </a:r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l-PL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S7 Warszawa – Czosnów – 22,1 km/2,2 mld zł (2021-2024)</a:t>
            </a:r>
            <a:endParaRPr lang="pl-PL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628650" y="389644"/>
            <a:ext cx="788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Inwestycje w przygotowaniu</a:t>
            </a:r>
            <a:endParaRPr lang="pl-PL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0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576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8937545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6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4" name="Obiek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628650" y="1118140"/>
            <a:ext cx="7886700" cy="435133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l-PL" sz="2200" b="1" dirty="0">
                <a:ea typeface="Verdana" panose="020B0604030504040204" pitchFamily="34" charset="0"/>
                <a:cs typeface="Verdana" panose="020B0604030504040204" pitchFamily="34" charset="0"/>
              </a:rPr>
              <a:t>Generalna Dyrekcja Dróg Krajowych i </a:t>
            </a: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Autostrad</a:t>
            </a:r>
          </a:p>
          <a:p>
            <a:pPr marL="0" indent="0" algn="ctr">
              <a:buNone/>
            </a:pP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Oddział w Warszawie</a:t>
            </a: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ul. </a:t>
            </a: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Mińska 25</a:t>
            </a:r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03-808 </a:t>
            </a: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Warszawa</a:t>
            </a: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tel. 22 </a:t>
            </a:r>
            <a:r>
              <a:rPr lang="pl-PL" sz="2200" dirty="0" smtClean="0">
                <a:ea typeface="Verdana" panose="020B0604030504040204" pitchFamily="34" charset="0"/>
                <a:cs typeface="Verdana" panose="020B0604030504040204" pitchFamily="34" charset="0"/>
              </a:rPr>
              <a:t>209 25 00</a:t>
            </a:r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pl-PL" sz="2200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dirty="0">
                <a:ea typeface="Verdana" panose="020B0604030504040204" pitchFamily="34" charset="0"/>
                <a:cs typeface="Verdana" panose="020B0604030504040204" pitchFamily="34" charset="0"/>
              </a:rPr>
              <a:t>e-mail: </a:t>
            </a:r>
            <a:r>
              <a:rPr lang="pl-PL" sz="22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sekretariat.warszawa@gddkia.gov.pl</a:t>
            </a:r>
          </a:p>
          <a:p>
            <a:pPr marL="0" indent="0" algn="ctr">
              <a:buNone/>
            </a:pP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pl-PL" sz="2200" b="1" dirty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</a:t>
            </a:r>
            <a:r>
              <a:rPr lang="pl-PL" sz="2200" b="1" dirty="0" smtClean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. gddkia.gov.pl</a:t>
            </a:r>
            <a:endParaRPr lang="pl-PL" sz="2200" b="1" dirty="0">
              <a:solidFill>
                <a:schemeClr val="accent2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pl-PL" sz="2200" b="1" dirty="0" smtClean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www.facebook.com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pl-PL" sz="2200" b="1" dirty="0">
                <a:solidFill>
                  <a:schemeClr val="accent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www.twitter.com/gddkia</a:t>
            </a:r>
          </a:p>
          <a:p>
            <a:pPr marL="0" indent="0" algn="ctr">
              <a:lnSpc>
                <a:spcPct val="120000"/>
              </a:lnSpc>
              <a:buNone/>
            </a:pPr>
            <a:endParaRPr lang="pl-PL" sz="2200" b="1" dirty="0"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580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968</TotalTime>
  <Words>457</Words>
  <Application>Microsoft Office PowerPoint</Application>
  <PresentationFormat>Pokaz na ekranie (4:3)</PresentationFormat>
  <Paragraphs>92</Paragraphs>
  <Slides>9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Verdana</vt:lpstr>
      <vt:lpstr>Motyw pakietu Office</vt:lpstr>
      <vt:lpstr>CorelDRAW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Panasiuk Małgorzata</dc:creator>
  <cp:lastModifiedBy>Tarnowska Małgorzata</cp:lastModifiedBy>
  <cp:revision>140</cp:revision>
  <cp:lastPrinted>2017-02-20T07:18:29Z</cp:lastPrinted>
  <dcterms:created xsi:type="dcterms:W3CDTF">2016-10-25T09:46:09Z</dcterms:created>
  <dcterms:modified xsi:type="dcterms:W3CDTF">2017-11-22T06:32:01Z</dcterms:modified>
</cp:coreProperties>
</file>