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62" r:id="rId2"/>
    <p:sldId id="306" r:id="rId3"/>
    <p:sldId id="309" r:id="rId4"/>
    <p:sldId id="307" r:id="rId5"/>
    <p:sldId id="310" r:id="rId6"/>
    <p:sldId id="308" r:id="rId7"/>
    <p:sldId id="311" r:id="rId8"/>
    <p:sldId id="305" r:id="rId9"/>
  </p:sldIdLst>
  <p:sldSz cx="9144000" cy="6858000" type="screen4x3"/>
  <p:notesSz cx="6789738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398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1639" cy="498477"/>
          </a:xfrm>
          <a:prstGeom prst="rect">
            <a:avLst/>
          </a:prstGeom>
        </p:spPr>
        <p:txBody>
          <a:bodyPr vert="horz" lIns="91455" tIns="45728" rIns="91455" bIns="45728" rtlCol="0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6514" y="1"/>
            <a:ext cx="2941638" cy="498477"/>
          </a:xfrm>
          <a:prstGeom prst="rect">
            <a:avLst/>
          </a:prstGeom>
        </p:spPr>
        <p:txBody>
          <a:bodyPr vert="horz" lIns="91455" tIns="45728" rIns="91455" bIns="45728" rtlCol="0"/>
          <a:lstStyle>
            <a:lvl1pPr algn="r">
              <a:defRPr sz="1200"/>
            </a:lvl1pPr>
          </a:lstStyle>
          <a:p>
            <a:fld id="{D4FE5FBE-991B-423C-8DAC-B77E5706881F}" type="datetimeFigureOut">
              <a:rPr lang="pl-PL" smtClean="0"/>
              <a:t>27.05.2019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31340"/>
            <a:ext cx="2941639" cy="498477"/>
          </a:xfrm>
          <a:prstGeom prst="rect">
            <a:avLst/>
          </a:prstGeom>
        </p:spPr>
        <p:txBody>
          <a:bodyPr vert="horz" lIns="91455" tIns="45728" rIns="91455" bIns="45728" rtlCol="0" anchor="b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6514" y="9431340"/>
            <a:ext cx="2941638" cy="498477"/>
          </a:xfrm>
          <a:prstGeom prst="rect">
            <a:avLst/>
          </a:prstGeom>
        </p:spPr>
        <p:txBody>
          <a:bodyPr vert="horz" lIns="91455" tIns="45728" rIns="91455" bIns="45728" rtlCol="0" anchor="b"/>
          <a:lstStyle>
            <a:lvl1pPr algn="r">
              <a:defRPr sz="1200"/>
            </a:lvl1pPr>
          </a:lstStyle>
          <a:p>
            <a:fld id="{9C441DCA-7208-4A8D-8FA3-81428BE89FC8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013054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63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6513" y="0"/>
            <a:ext cx="294163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1F85C-0543-4CA3-8A31-9F7858EEA25F}" type="datetimeFigureOut">
              <a:rPr lang="pl-PL" smtClean="0"/>
              <a:t>27.05.2019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60463" y="1241425"/>
            <a:ext cx="4468812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0838" cy="39100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163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6513" y="9431338"/>
            <a:ext cx="2941637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CA6EB6-D410-4BA3-97A8-F48617915FF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67097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27.05.2019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14448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27.05.2019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3298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27.05.2019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68659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27.05.2019</a:t>
            </a:fld>
            <a:endParaRPr lang="pl-P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1474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27.05.2019</a:t>
            </a:fld>
            <a:endParaRPr lang="pl-P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15031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27.05.2019</a:t>
            </a:fld>
            <a:endParaRPr lang="pl-P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01374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27.05.2019</a:t>
            </a:fld>
            <a:endParaRPr lang="pl-P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74734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27.05.2019</a:t>
            </a:fld>
            <a:endParaRPr lang="pl-P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10056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dirty="0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27.05.2019</a:t>
            </a:fld>
            <a:endParaRPr lang="pl-P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118380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27.05.2019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181280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27.05.2019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58977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C5F4E-5036-4316-97CA-E21CCCE85352}" type="datetimeFigureOut">
              <a:rPr lang="pl-PL" smtClean="0"/>
              <a:t>27.05.2019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9612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77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135164" y="757961"/>
            <a:ext cx="8863693" cy="37115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1400" dirty="0" smtClean="0"/>
              <a:t> </a:t>
            </a:r>
            <a:endParaRPr lang="pl-PL" sz="14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540327" y="349134"/>
            <a:ext cx="8063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/>
              <a:t>Prawa i obowiązki inżyniera kontraktu w procesie inwestycyjnym realizowanym przez GDDKiA </a:t>
            </a:r>
          </a:p>
        </p:txBody>
      </p:sp>
      <p:sp>
        <p:nvSpPr>
          <p:cNvPr id="15" name="pole tekstowe 14"/>
          <p:cNvSpPr txBox="1"/>
          <p:nvPr/>
        </p:nvSpPr>
        <p:spPr>
          <a:xfrm>
            <a:off x="4630189" y="5893081"/>
            <a:ext cx="5214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/>
              <a:t>Opracowanie DPR, 22.05.2019 r.</a:t>
            </a:r>
            <a:endParaRPr lang="pl-PL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741" y="1264364"/>
            <a:ext cx="5286895" cy="3889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61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8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135164" y="757961"/>
            <a:ext cx="8863693" cy="37115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1400" dirty="0" smtClean="0"/>
              <a:t> </a:t>
            </a:r>
            <a:endParaRPr lang="pl-PL" sz="14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540327" y="349134"/>
            <a:ext cx="8063345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 algn="ctr"/>
            <a:r>
              <a:rPr lang="pl-PL" b="1" dirty="0"/>
              <a:t>Prawa i obowiązki inżyniera kontraktu w procesie inwestycyjnym realizowanym przez GDDKiA </a:t>
            </a:r>
            <a:endParaRPr lang="pl-PL" b="1" dirty="0" smtClean="0"/>
          </a:p>
          <a:p>
            <a:pPr marL="449263" indent="-449263"/>
            <a:endParaRPr lang="pl-PL" sz="1400" dirty="0" smtClean="0"/>
          </a:p>
          <a:p>
            <a:pPr marL="449263" indent="-449263"/>
            <a:endParaRPr lang="pl-PL" sz="1400" dirty="0"/>
          </a:p>
          <a:p>
            <a:pPr marL="449263" indent="-449263"/>
            <a:endParaRPr lang="pl-PL" sz="1400" dirty="0" smtClean="0"/>
          </a:p>
          <a:p>
            <a:pPr marL="449263" indent="-268288">
              <a:buAutoNum type="arabicPeriod"/>
            </a:pPr>
            <a:r>
              <a:rPr lang="pl-PL" dirty="0" smtClean="0"/>
              <a:t>Konsultant </a:t>
            </a:r>
            <a:r>
              <a:rPr lang="pl-PL" dirty="0"/>
              <a:t>jest zobowiązany realizować Usługę w szczególności zgodnie z przepisami obowiązującego </a:t>
            </a:r>
            <a:r>
              <a:rPr lang="pl-PL" dirty="0" smtClean="0"/>
              <a:t>  prawa</a:t>
            </a:r>
            <a:r>
              <a:rPr lang="pl-PL" dirty="0"/>
              <a:t>, Umową </a:t>
            </a:r>
            <a:r>
              <a:rPr lang="pl-PL" dirty="0" smtClean="0"/>
              <a:t>oraz </a:t>
            </a:r>
            <a:r>
              <a:rPr lang="pl-PL" dirty="0"/>
              <a:t>Ofertą Konsultanta. </a:t>
            </a:r>
            <a:endParaRPr lang="pl-PL" dirty="0" smtClean="0"/>
          </a:p>
          <a:p>
            <a:pPr marL="449263" indent="-268288">
              <a:buAutoNum type="arabicPeriod"/>
            </a:pPr>
            <a:r>
              <a:rPr lang="pl-PL" dirty="0" smtClean="0"/>
              <a:t>Konsultant </a:t>
            </a:r>
            <a:r>
              <a:rPr lang="pl-PL" dirty="0"/>
              <a:t>jest zobowiązany świadczyć Usługi z </a:t>
            </a:r>
            <a:r>
              <a:rPr lang="pl-PL" b="1" u="sng" dirty="0"/>
              <a:t>należytą dbałością, efektywnością oraz starannością</a:t>
            </a:r>
            <a:r>
              <a:rPr lang="pl-PL" dirty="0"/>
              <a:t>, zgodnie z najlepszą praktyką zawodową i doświadczeniem. </a:t>
            </a:r>
            <a:endParaRPr lang="pl-PL" dirty="0" smtClean="0"/>
          </a:p>
          <a:p>
            <a:pPr marL="449263" indent="-268288">
              <a:buAutoNum type="arabicPeriod"/>
            </a:pPr>
            <a:r>
              <a:rPr lang="pl-PL" dirty="0" smtClean="0"/>
              <a:t>Konsultant </a:t>
            </a:r>
            <a:r>
              <a:rPr lang="pl-PL" dirty="0"/>
              <a:t>jest zobowiązany </a:t>
            </a:r>
            <a:r>
              <a:rPr lang="pl-PL" b="1" u="sng" dirty="0"/>
              <a:t>działać we współpracy z Zamawiającym i na jego rzecz </a:t>
            </a:r>
            <a:r>
              <a:rPr lang="pl-PL" dirty="0"/>
              <a:t>w  okresie realizacji Usługi</a:t>
            </a:r>
            <a:r>
              <a:rPr lang="pl-PL" dirty="0" smtClean="0"/>
              <a:t>.</a:t>
            </a:r>
            <a:endParaRPr lang="pl-PL" dirty="0" smtClean="0"/>
          </a:p>
          <a:p>
            <a:pPr marL="449263" indent="-268288">
              <a:buAutoNum type="arabicPeriod"/>
            </a:pPr>
            <a:r>
              <a:rPr lang="pl-PL" dirty="0" smtClean="0"/>
              <a:t>Konsultant </a:t>
            </a:r>
            <a:r>
              <a:rPr lang="pl-PL" dirty="0"/>
              <a:t>oraz osoby, przy pomocy których wykonuje Umowę, w tym Podwykonawcy Konsultanta, zobowiązani są </a:t>
            </a:r>
            <a:r>
              <a:rPr lang="pl-PL" b="1" u="sng" dirty="0"/>
              <a:t>zawsze działać jako sumienny doradca Zamawiającego</a:t>
            </a:r>
            <a:r>
              <a:rPr lang="pl-PL" dirty="0"/>
              <a:t>, zgodnie z przepisami oraz z zasadami postępowania obowiązującymi w ich </a:t>
            </a:r>
            <a:r>
              <a:rPr lang="pl-PL" dirty="0" smtClean="0"/>
              <a:t>zawodzie</a:t>
            </a:r>
            <a:r>
              <a:rPr lang="pl-PL" dirty="0" smtClean="0"/>
              <a:t>.</a:t>
            </a: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200094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30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135164" y="757961"/>
            <a:ext cx="8863693" cy="37115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1400" dirty="0" smtClean="0"/>
              <a:t> </a:t>
            </a:r>
            <a:endParaRPr lang="pl-PL" sz="14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540327" y="349134"/>
            <a:ext cx="806334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 algn="ctr"/>
            <a:r>
              <a:rPr lang="pl-PL" b="1" dirty="0"/>
              <a:t>Prawa i obowiązki inżyniera kontraktu w procesie inwestycyjnym realizowanym przez GDDKiA </a:t>
            </a:r>
            <a:endParaRPr lang="pl-PL" b="1" dirty="0" smtClean="0"/>
          </a:p>
          <a:p>
            <a:pPr marL="449263" indent="-449263"/>
            <a:endParaRPr lang="pl-PL" dirty="0" smtClean="0"/>
          </a:p>
          <a:p>
            <a:pPr marL="523875" indent="-342900">
              <a:buFont typeface="+mj-lt"/>
              <a:buAutoNum type="arabicPeriod" startAt="5"/>
            </a:pPr>
            <a:r>
              <a:rPr lang="pl-PL" dirty="0" smtClean="0"/>
              <a:t>Konsultant </a:t>
            </a:r>
            <a:r>
              <a:rPr lang="pl-PL" dirty="0"/>
              <a:t>oraz osoby, przy pomocy których wykonuje Umowę, w tym Podwykonawcy Konsultanta, zobowiązani są </a:t>
            </a:r>
            <a:r>
              <a:rPr lang="pl-PL" b="1" u="sng" dirty="0"/>
              <a:t>wstrzymać się od wszelkich czynności i działań sprzecznych z interesem </a:t>
            </a:r>
            <a:r>
              <a:rPr lang="pl-PL" b="1" u="sng" dirty="0" smtClean="0"/>
              <a:t>Zamawiającego</a:t>
            </a:r>
            <a:r>
              <a:rPr lang="pl-PL" dirty="0" smtClean="0"/>
              <a:t>.</a:t>
            </a:r>
            <a:endParaRPr lang="pl-PL" dirty="0"/>
          </a:p>
          <a:p>
            <a:pPr marL="449263" indent="-268288">
              <a:buAutoNum type="arabicPeriod" startAt="5"/>
            </a:pPr>
            <a:r>
              <a:rPr lang="pl-PL" dirty="0" smtClean="0"/>
              <a:t>Konsultant </a:t>
            </a:r>
            <a:r>
              <a:rPr lang="pl-PL" dirty="0"/>
              <a:t>ponosi całkowitą odpowiedzialność wobec Zamawiającego i osób trzecich z tytułu roszczeń wynikających z naruszenia przepisów prawa i postanowień Umowy oraz działań i zaniechań uchybiających zasadom wiedzy technicznej dokonanych przez Konsultanta i jego pracowników oraz Podwykonawców. </a:t>
            </a:r>
          </a:p>
          <a:p>
            <a:pPr marL="449263" indent="-268288">
              <a:buAutoNum type="arabicPeriod" startAt="5"/>
            </a:pPr>
            <a:r>
              <a:rPr lang="pl-PL" dirty="0" smtClean="0"/>
              <a:t>Zamawiający </a:t>
            </a:r>
            <a:r>
              <a:rPr lang="pl-PL" dirty="0"/>
              <a:t>wymaga, aby wszystkie osoby wykonujące funkcje objęte kluczową częścią zamówienia</a:t>
            </a:r>
            <a:r>
              <a:rPr lang="pl-PL" dirty="0" smtClean="0"/>
              <a:t>,</a:t>
            </a:r>
            <a:r>
              <a:rPr lang="pl-PL" dirty="0"/>
              <a:t> również osoby wykonujące czynności wchodzące w zakres obowiązków osób tworzących Personel Biurowy oraz Personel Pomocniczy</a:t>
            </a:r>
            <a:r>
              <a:rPr lang="pl-PL" dirty="0" smtClean="0"/>
              <a:t> były </a:t>
            </a:r>
            <a:r>
              <a:rPr lang="pl-PL" b="1" u="sng" dirty="0"/>
              <a:t>zatrudnione na podstawie umowy o pracę przez </a:t>
            </a:r>
            <a:r>
              <a:rPr lang="pl-PL" b="1" u="sng" dirty="0" smtClean="0"/>
              <a:t>Konsultanta</a:t>
            </a:r>
            <a:r>
              <a:rPr lang="pl-PL" dirty="0" smtClean="0"/>
              <a:t>.</a:t>
            </a:r>
          </a:p>
          <a:p>
            <a:pPr marL="449263" indent="-268288">
              <a:buAutoNum type="arabicPeriod" startAt="5"/>
            </a:pPr>
            <a:r>
              <a:rPr lang="pl-PL" dirty="0" smtClean="0"/>
              <a:t>Konsultant </a:t>
            </a:r>
            <a:r>
              <a:rPr lang="pl-PL" dirty="0"/>
              <a:t>jest zobowiązany stosować się do poleceń wydanych przez Kierownika Projektu na zasadach określonych w </a:t>
            </a:r>
            <a:r>
              <a:rPr lang="pl-PL" dirty="0" smtClean="0"/>
              <a:t>Umowie.</a:t>
            </a:r>
          </a:p>
          <a:p>
            <a:pPr marL="449263" indent="-268288">
              <a:buAutoNum type="arabicPeriod" startAt="5"/>
            </a:pPr>
            <a:r>
              <a:rPr lang="pl-PL" dirty="0" smtClean="0"/>
              <a:t>Na </a:t>
            </a:r>
            <a:r>
              <a:rPr lang="pl-PL" dirty="0"/>
              <a:t>każdym etapie realizacji Kontraktu Konsultant jest </a:t>
            </a:r>
            <a:r>
              <a:rPr lang="pl-PL" b="1" u="sng" dirty="0"/>
              <a:t>zobowiązany zapewnić Zamawiającemu wszelką niezbędną pomoc w zakresie zarządzania Kontraktem</a:t>
            </a:r>
            <a:r>
              <a:rPr lang="pl-PL" dirty="0"/>
              <a:t>. </a:t>
            </a: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3009103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85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135164" y="757961"/>
            <a:ext cx="8863693" cy="37115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1400" dirty="0" smtClean="0"/>
              <a:t> </a:t>
            </a:r>
            <a:endParaRPr lang="pl-PL" sz="14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540327" y="349134"/>
            <a:ext cx="80633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 algn="ctr"/>
            <a:r>
              <a:rPr lang="pl-PL" b="1" dirty="0"/>
              <a:t>Prawa i obowiązki inżyniera kontraktu w procesie inwestycyjnym realizowanym przez GDDKiA </a:t>
            </a:r>
            <a:endParaRPr lang="pl-PL" b="1" dirty="0" smtClean="0"/>
          </a:p>
          <a:p>
            <a:pPr marL="449263" indent="-449263"/>
            <a:endParaRPr lang="pl-PL" dirty="0" smtClean="0"/>
          </a:p>
          <a:p>
            <a:pPr marL="523875" indent="-342900">
              <a:buFont typeface="+mj-lt"/>
              <a:buAutoNum type="arabicPeriod" startAt="10"/>
            </a:pPr>
            <a:r>
              <a:rPr lang="pl-PL" dirty="0" smtClean="0"/>
              <a:t>Konsultant pełni funkcję Inżyniera zgodnie z rolą jaką przypisano Inżynierowi w Warunkach Kontraktu, jak również pełni funkcję inspektora nadzoru inwestorskiego zgodnie z przepisami polskiego prawa i postanowieniami odpowiednich pozwoleń na prowadzenie robót, a także wspiera Zamawiającego we wszystkich czynnościach związanych z realizacją Kontraktu, w tym w sporządzaniu wszelkich danych sprawozdawczych, statystycznych i informacyjnych dotyczących realizowanego Kontraktu. Konsultant jest zobowiązany do prowadzenia nadzoru inwestorskiego nad wszystkimi pracami projektowymi i robotami budowlanymi objętymi Kontraktem w pełnym zakresie obowiązków wynikających z przepisów ustawy z dnia 7 lipca 1994 r.  Prawo budowlane (Dz. U. z 2016 r., poz. 290 z </a:t>
            </a:r>
            <a:r>
              <a:rPr lang="pl-PL" dirty="0" err="1" smtClean="0"/>
              <a:t>późn</a:t>
            </a:r>
            <a:r>
              <a:rPr lang="pl-PL" dirty="0" smtClean="0"/>
              <a:t>. zm.).</a:t>
            </a:r>
          </a:p>
          <a:p>
            <a:pPr marL="449263" indent="-268288">
              <a:buAutoNum type="arabicPeriod" startAt="10"/>
            </a:pPr>
            <a:r>
              <a:rPr lang="pl-PL" dirty="0" smtClean="0"/>
              <a:t>Konsultant </a:t>
            </a:r>
            <a:r>
              <a:rPr lang="pl-PL" dirty="0"/>
              <a:t>przejmuje wszystkie obowiązki związane z zarządzaniem Kontraktem, </a:t>
            </a:r>
            <a:r>
              <a:rPr lang="pl-PL" dirty="0" smtClean="0"/>
              <a:t>z </a:t>
            </a:r>
            <a:r>
              <a:rPr lang="pl-PL" dirty="0"/>
              <a:t>zastrzeżeniem uprawnień Kierownika </a:t>
            </a:r>
            <a:r>
              <a:rPr lang="pl-PL" dirty="0" smtClean="0"/>
              <a:t>Projektu</a:t>
            </a:r>
            <a:r>
              <a:rPr lang="pl-PL" dirty="0" smtClean="0"/>
              <a:t>.</a:t>
            </a: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106044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54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135164" y="757961"/>
            <a:ext cx="8863693" cy="37115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1400" dirty="0" smtClean="0"/>
              <a:t> </a:t>
            </a:r>
            <a:endParaRPr lang="pl-PL" sz="14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540327" y="349134"/>
            <a:ext cx="8063345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 algn="ctr"/>
            <a:r>
              <a:rPr lang="pl-PL" b="1" dirty="0"/>
              <a:t>Prawa i obowiązki inżyniera kontraktu w procesie inwestycyjnym realizowanym przez GDDKiA </a:t>
            </a:r>
            <a:endParaRPr lang="pl-PL" b="1" dirty="0" smtClean="0"/>
          </a:p>
          <a:p>
            <a:pPr marL="449263" indent="-449263"/>
            <a:endParaRPr lang="pl-PL" dirty="0" smtClean="0"/>
          </a:p>
          <a:p>
            <a:pPr marL="523875" indent="-342900">
              <a:buFont typeface="+mj-lt"/>
              <a:buAutoNum type="arabicPeriod" startAt="12"/>
            </a:pPr>
            <a:r>
              <a:rPr lang="pl-PL" dirty="0" smtClean="0"/>
              <a:t>Wszystkie </a:t>
            </a:r>
            <a:r>
              <a:rPr lang="pl-PL" dirty="0"/>
              <a:t>działania Konsultanta będą zgodne z ustawą – Prawo zamówień publicznych, Wytycznymi dostępnymi na stronie www.mr.gov.pl, w zakresie kwalifikowania wydatków w ramach Programu Operacyjnego Infrastruktura i Środowisko 2014-2020 lub innymi obowiązującymi wymaganiami lub wytycznymi dotyczącymi inwestycji współfinansowanych ze środków UE oraz procedurami beneficjenta projektów dla Programu Operacyjnego Infrastruktura i Środowisko 2014-2020. Konsultant będzie stosował ww. wytyczne i wymagania we wszystkich działaniach prowadzonych w ramach </a:t>
            </a:r>
            <a:r>
              <a:rPr lang="pl-PL" dirty="0" smtClean="0"/>
              <a:t>Kontraktu.</a:t>
            </a:r>
          </a:p>
          <a:p>
            <a:pPr marL="449263" indent="-268288">
              <a:buAutoNum type="arabicPeriod" startAt="12"/>
            </a:pPr>
            <a:r>
              <a:rPr lang="pl-PL" dirty="0" smtClean="0"/>
              <a:t>Do </a:t>
            </a:r>
            <a:r>
              <a:rPr lang="pl-PL" dirty="0"/>
              <a:t>obowiązków osoby wyznaczonej przez Konsultanta do pełnienia funkcji Inżyniera Kontraktu będzie należało w szczególności </a:t>
            </a:r>
            <a:r>
              <a:rPr lang="pl-PL" b="1" u="sng" dirty="0"/>
              <a:t>rozpatrywanie roszczeń Wykonawcy</a:t>
            </a:r>
            <a:r>
              <a:rPr lang="pl-PL" dirty="0"/>
              <a:t>, </a:t>
            </a:r>
            <a:r>
              <a:rPr lang="pl-PL" b="1" u="sng" dirty="0"/>
              <a:t>ich szczegółowa analiza </a:t>
            </a:r>
            <a:r>
              <a:rPr lang="pl-PL" dirty="0"/>
              <a:t>w świetle Warunków Kontraktu i obowiązującego prawa, przedstawienie Kierownikowi Projektu uzasadnionego stanowiska wraz z wszelkimi dokumentami w sprawie roszczenia (</a:t>
            </a:r>
            <a:r>
              <a:rPr lang="pl-PL" b="1" u="sng" dirty="0"/>
              <a:t>w szczególności wyczerpującymi  analizami przeprowadzonymi przez Inżyniera</a:t>
            </a:r>
            <a:r>
              <a:rPr lang="pl-PL" dirty="0"/>
              <a:t>) oraz uzgodnienie z Kierownikiem Projektu stanowiska dla </a:t>
            </a:r>
            <a:r>
              <a:rPr lang="pl-PL" dirty="0" smtClean="0"/>
              <a:t>Wykonawcy.</a:t>
            </a:r>
          </a:p>
          <a:p>
            <a:pPr marL="449263" indent="-268288">
              <a:buAutoNum type="arabicPeriod" startAt="12"/>
            </a:pPr>
            <a:r>
              <a:rPr lang="pl-PL" dirty="0"/>
              <a:t>Konsultant zgodnie z Klauzulą 20 Warunków Kontraktu zobowiązuje się do udziału w rozstrzyganiu ewentualnych sporów  pomiędzy Stronami Kontraktu</a:t>
            </a:r>
            <a:r>
              <a:rPr lang="pl-PL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308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09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135164" y="757961"/>
            <a:ext cx="8863693" cy="37115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1400" dirty="0" smtClean="0"/>
              <a:t> </a:t>
            </a:r>
            <a:endParaRPr lang="pl-PL" sz="14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540327" y="349134"/>
            <a:ext cx="806334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 algn="ctr"/>
            <a:r>
              <a:rPr lang="pl-PL" b="1" dirty="0"/>
              <a:t>Prawa i obowiązki inżyniera kontraktu w procesie inwestycyjnym realizowanym przez GDDKiA </a:t>
            </a:r>
            <a:endParaRPr lang="pl-PL" b="1" dirty="0" smtClean="0"/>
          </a:p>
          <a:p>
            <a:pPr marL="449263" indent="-449263"/>
            <a:endParaRPr lang="pl-PL" dirty="0" smtClean="0"/>
          </a:p>
          <a:p>
            <a:pPr marL="449263" indent="-268288">
              <a:buFont typeface="+mj-lt"/>
              <a:buAutoNum type="arabicPeriod" startAt="15"/>
            </a:pPr>
            <a:r>
              <a:rPr lang="pl-PL" dirty="0" smtClean="0"/>
              <a:t>Konsultant </a:t>
            </a:r>
            <a:r>
              <a:rPr lang="pl-PL" dirty="0"/>
              <a:t>jest zobowiązany do wspomagania Kierownika Projektu w prowadzeniu rozliczeń związanych ze składanymi wnioskami Podwykonawców Wykonawcy o dokonanie finansowego  zaspokojenia tych podmiotów, w przypadku gdyby należności tych podmiotów nie zostały przez Wykonawcę </a:t>
            </a:r>
            <a:r>
              <a:rPr lang="pl-PL" dirty="0" smtClean="0"/>
              <a:t>uregulowane.</a:t>
            </a:r>
          </a:p>
          <a:p>
            <a:pPr marL="449263" indent="-268288">
              <a:buAutoNum type="arabicPeriod" startAt="15"/>
            </a:pPr>
            <a:r>
              <a:rPr lang="pl-PL" dirty="0" smtClean="0"/>
              <a:t>Konsultant </a:t>
            </a:r>
            <a:r>
              <a:rPr lang="pl-PL" dirty="0"/>
              <a:t>w trakcie bieżącego nadzorowania realizacji Kontraktu, zobowiązany jest do bieżącego prowadzenia zestawienia pozwalającego na weryfikację rzeczywistego udostępniania zasobów przez </a:t>
            </a:r>
            <a:r>
              <a:rPr lang="pl-PL" b="1" u="sng" dirty="0"/>
              <a:t>Podmioty Udostępniające Zasoby Wykonawcy</a:t>
            </a:r>
            <a:r>
              <a:rPr lang="pl-PL" dirty="0"/>
              <a:t>, zgodne z dowodami złożonymi na etapie postępowania o udzielenie zamówienia. </a:t>
            </a: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422206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78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135164" y="757961"/>
            <a:ext cx="8863693" cy="37115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1400" dirty="0" smtClean="0"/>
              <a:t> </a:t>
            </a:r>
            <a:endParaRPr lang="pl-PL" sz="14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540327" y="349134"/>
            <a:ext cx="806334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 algn="ctr"/>
            <a:r>
              <a:rPr lang="pl-PL" b="1" dirty="0"/>
              <a:t>Prawa i obowiązki inżyniera kontraktu w procesie inwestycyjnym realizowanym przez GDDKiA </a:t>
            </a:r>
            <a:endParaRPr lang="pl-PL" b="1" dirty="0" smtClean="0"/>
          </a:p>
          <a:p>
            <a:pPr marL="449263" indent="-449263"/>
            <a:endParaRPr lang="pl-PL" dirty="0" smtClean="0"/>
          </a:p>
          <a:p>
            <a:pPr marL="523875" indent="-342900">
              <a:buFont typeface="+mj-lt"/>
              <a:buAutoNum type="arabicPeriod" startAt="17"/>
            </a:pPr>
            <a:r>
              <a:rPr lang="pl-PL" dirty="0" smtClean="0"/>
              <a:t>Konsultant </a:t>
            </a:r>
            <a:r>
              <a:rPr lang="pl-PL" dirty="0"/>
              <a:t>będzie prowadził rejestr Podwykonawców Wykonawcy </a:t>
            </a:r>
            <a:r>
              <a:rPr lang="pl-PL" b="1" u="sng" dirty="0"/>
              <a:t>oraz działania kontrolne i monitoring Podwykonawców Wykonawcy</a:t>
            </a:r>
            <a:r>
              <a:rPr lang="pl-PL" dirty="0"/>
              <a:t> w zakresie wskazanym </a:t>
            </a:r>
            <a:r>
              <a:rPr lang="pl-PL" dirty="0" smtClean="0"/>
              <a:t>w </a:t>
            </a:r>
            <a:r>
              <a:rPr lang="pl-PL" dirty="0"/>
              <a:t>Warunkach </a:t>
            </a:r>
            <a:r>
              <a:rPr lang="pl-PL" dirty="0" smtClean="0"/>
              <a:t>Kontraktu.</a:t>
            </a:r>
          </a:p>
          <a:p>
            <a:pPr marL="449263" indent="-268288">
              <a:buAutoNum type="arabicPeriod" startAt="17"/>
            </a:pPr>
            <a:r>
              <a:rPr lang="pl-PL" dirty="0" smtClean="0"/>
              <a:t>Konsultant</a:t>
            </a:r>
            <a:r>
              <a:rPr lang="pl-PL" dirty="0"/>
              <a:t>, w przypadku</a:t>
            </a:r>
            <a:r>
              <a:rPr lang="pl-PL" dirty="0" smtClean="0"/>
              <a:t>:</a:t>
            </a:r>
            <a:endParaRPr lang="pl-PL" dirty="0"/>
          </a:p>
          <a:p>
            <a:pPr marL="896938" indent="-266700"/>
            <a:r>
              <a:rPr lang="pl-PL" dirty="0"/>
              <a:t>a)	</a:t>
            </a:r>
            <a:r>
              <a:rPr lang="pl-PL" dirty="0" smtClean="0"/>
              <a:t>rozwiązania </a:t>
            </a:r>
            <a:r>
              <a:rPr lang="pl-PL" dirty="0"/>
              <a:t>lub odstąpienia przez Zamawiającego albo przez Wykonawcę Robót od Kontraktu, lub w przypadku wystąpienia sporu pomiędzy Stronami Kontraktu, jest zobowiązany do </a:t>
            </a:r>
            <a:r>
              <a:rPr lang="pl-PL" b="1" u="sng" dirty="0" smtClean="0"/>
              <a:t>sprawdzenia </a:t>
            </a:r>
            <a:r>
              <a:rPr lang="pl-PL" b="1" u="sng" dirty="0"/>
              <a:t>inwentaryzacji Robót wykonanych przez Wykonawcę,</a:t>
            </a:r>
          </a:p>
          <a:p>
            <a:pPr marL="896938" indent="-266700">
              <a:buAutoNum type="alphaLcParenR" startAt="2"/>
              <a:tabLst>
                <a:tab pos="630238" algn="l"/>
              </a:tabLst>
            </a:pPr>
            <a:r>
              <a:rPr lang="pl-PL" dirty="0" smtClean="0"/>
              <a:t>rozwiązania </a:t>
            </a:r>
            <a:r>
              <a:rPr lang="pl-PL" dirty="0"/>
              <a:t>lub odstąpienia przez Wykonawcę albo przez Podwykonawcę Wykonawcy od umowy o podwykonawstwo, lub w przypadku wystąpienia sporu pomiędzy tymi Stronami, jest zobowiązany do </a:t>
            </a:r>
            <a:r>
              <a:rPr lang="pl-PL" b="1" u="sng" dirty="0"/>
              <a:t>sprawdzenia i zatwierdzenia inwentaryzacji Robót wykonanych przez danego Podwykonawcę Wykonawcy</a:t>
            </a:r>
            <a:r>
              <a:rPr lang="pl-PL" dirty="0"/>
              <a:t> (lub dalszego Podwykonawcę Wykonawcy) przedstawioną przez Wykonawcę </a:t>
            </a:r>
            <a:r>
              <a:rPr lang="pl-PL" dirty="0" smtClean="0"/>
              <a:t>Robót.</a:t>
            </a:r>
          </a:p>
        </p:txBody>
      </p:sp>
    </p:spTree>
    <p:extLst>
      <p:ext uri="{BB962C8B-B14F-4D97-AF65-F5344CB8AC3E}">
        <p14:creationId xmlns:p14="http://schemas.microsoft.com/office/powerpoint/2010/main" val="154695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618414" y="2317725"/>
            <a:ext cx="78867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endParaRPr lang="pl-PL" sz="2000" b="1" dirty="0" smtClean="0">
              <a:solidFill>
                <a:prstClr val="black"/>
              </a:solidFill>
              <a:latin typeface="Calibri" panose="020F0502020204030204"/>
            </a:endParaRPr>
          </a:p>
          <a:p>
            <a:pPr lvl="0" algn="ctr">
              <a:defRPr/>
            </a:pPr>
            <a:r>
              <a:rPr lang="pl-PL" sz="5400" b="1" dirty="0" smtClean="0">
                <a:solidFill>
                  <a:prstClr val="black"/>
                </a:solidFill>
                <a:latin typeface="Calibri" panose="020F0502020204030204"/>
              </a:rPr>
              <a:t>Dziękuję za uwagę</a:t>
            </a:r>
            <a:r>
              <a:rPr lang="pl-PL" sz="2000" b="1" dirty="0" smtClean="0">
                <a:solidFill>
                  <a:prstClr val="black"/>
                </a:solidFill>
                <a:latin typeface="Calibri" panose="020F0502020204030204"/>
              </a:rPr>
              <a:t>.</a:t>
            </a:r>
            <a:endParaRPr kumimoji="0" lang="pl-PL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b="1" dirty="0" smtClean="0">
              <a:solidFill>
                <a:prstClr val="black"/>
              </a:solidFill>
              <a:latin typeface="Calibri" panose="020F0502020204030204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1775683"/>
              </p:ext>
            </p:extLst>
          </p:nvPr>
        </p:nvGraphicFramePr>
        <p:xfrm>
          <a:off x="-20472" y="5879425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46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79425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2147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9329</TotalTime>
  <Words>699</Words>
  <Application>Microsoft Office PowerPoint</Application>
  <PresentationFormat>Pokaz na ekranie (4:3)</PresentationFormat>
  <Paragraphs>45</Paragraphs>
  <Slides>8</Slides>
  <Notes>0</Notes>
  <HiddenSlides>0</HiddenSlides>
  <MMClips>0</MMClips>
  <ScaleCrop>false</ScaleCrop>
  <HeadingPairs>
    <vt:vector size="8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Motyw pakietu Office</vt:lpstr>
      <vt:lpstr>CorelDRAW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Panasiuk Małgorzata</dc:creator>
  <cp:lastModifiedBy>Miecznikowski Paweł</cp:lastModifiedBy>
  <cp:revision>275</cp:revision>
  <cp:lastPrinted>2019-01-02T11:35:57Z</cp:lastPrinted>
  <dcterms:created xsi:type="dcterms:W3CDTF">2016-10-25T09:46:09Z</dcterms:created>
  <dcterms:modified xsi:type="dcterms:W3CDTF">2019-05-27T07:27:09Z</dcterms:modified>
</cp:coreProperties>
</file>