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1" r:id="rId3"/>
    <p:sldId id="285" r:id="rId4"/>
    <p:sldId id="287" r:id="rId5"/>
    <p:sldId id="280" r:id="rId6"/>
    <p:sldId id="283" r:id="rId7"/>
    <p:sldId id="286" r:id="rId8"/>
    <p:sldId id="272" r:id="rId9"/>
    <p:sldId id="274" r:id="rId1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7" autoAdjust="0"/>
    <p:restoredTop sz="86395" autoAdjust="0"/>
  </p:normalViewPr>
  <p:slideViewPr>
    <p:cSldViewPr>
      <p:cViewPr varScale="1">
        <p:scale>
          <a:sx n="96" d="100"/>
          <a:sy n="96" d="100"/>
        </p:scale>
        <p:origin x="63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695B6-7C61-4906-BF0C-217D9FD7571D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24.05.2019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850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9565C-203A-49AC-B8C9-2D8F4144DCF8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24.05.2019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546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669C9-DDE3-41CA-B122-A9179D3AC934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24.05.2019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515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1C628-250C-4A55-8553-B670D43E93DA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24.05.2019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594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9CDA3-78AE-4225-B7D3-B8C6A86C3A91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24.05.2019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286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33DD-EEF0-40C4-8906-EAFDE12771FD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24.05.2019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548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9ADE1-4AD7-4F12-BC3D-39CC18CB3C29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24.05.2019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965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5235-114B-44ED-B10D-B14219CB3D4B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24.05.2019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561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68CAF-C853-4D71-A0C6-17E42B34AFEA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24.05.2019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884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69AAC-E207-49CD-A7C6-C3475BF5D31B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24.05.2019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399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4953D-2434-4C72-ADD2-7EAA1584303A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24.05.2019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244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6C717E-F6BA-4C88-8A6B-40C111E365C0}" type="datetime1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24.05.2019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4405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539552" y="476672"/>
            <a:ext cx="792088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b="1" dirty="0"/>
              <a:t>POLECENIA ZMIAN</a:t>
            </a:r>
            <a:endParaRPr lang="pl-PL" sz="3200" b="1" dirty="0" smtClean="0">
              <a:solidFill>
                <a:prstClr val="black"/>
              </a:solidFill>
            </a:endParaRPr>
          </a:p>
          <a:p>
            <a:pPr algn="ctr"/>
            <a:endParaRPr lang="pl-PL" sz="2800" b="1" dirty="0" smtClean="0">
              <a:solidFill>
                <a:prstClr val="black"/>
              </a:solidFill>
            </a:endParaRPr>
          </a:p>
          <a:p>
            <a:pPr algn="ctr"/>
            <a:r>
              <a:rPr lang="pl-PL" sz="3200" b="1" dirty="0" smtClean="0">
                <a:solidFill>
                  <a:prstClr val="black"/>
                </a:solidFill>
              </a:rPr>
              <a:t>Klauzula </a:t>
            </a:r>
            <a:r>
              <a:rPr lang="pl-PL" sz="3200" b="1" dirty="0">
                <a:solidFill>
                  <a:prstClr val="black"/>
                </a:solidFill>
              </a:rPr>
              <a:t>13. Zmiany i </a:t>
            </a:r>
            <a:r>
              <a:rPr lang="pl-PL" sz="3200" b="1" dirty="0" smtClean="0">
                <a:solidFill>
                  <a:prstClr val="black"/>
                </a:solidFill>
              </a:rPr>
              <a:t>korekty</a:t>
            </a:r>
          </a:p>
          <a:p>
            <a:pPr algn="ctr"/>
            <a:endParaRPr lang="pl-PL" sz="2800" b="1" dirty="0" smtClean="0">
              <a:solidFill>
                <a:prstClr val="black"/>
              </a:solidFill>
            </a:endParaRPr>
          </a:p>
          <a:p>
            <a:pPr algn="ctr"/>
            <a:endParaRPr lang="pl-PL" sz="2800" b="1" dirty="0">
              <a:solidFill>
                <a:prstClr val="black"/>
              </a:solidFill>
            </a:endParaRPr>
          </a:p>
          <a:p>
            <a:pPr algn="ctr"/>
            <a:r>
              <a:rPr lang="pl-PL" sz="2800" b="1" dirty="0" err="1">
                <a:solidFill>
                  <a:srgbClr val="0070C0"/>
                </a:solidFill>
              </a:rPr>
              <a:t>Subklauzula</a:t>
            </a:r>
            <a:r>
              <a:rPr lang="pl-PL" sz="2800" b="1" dirty="0">
                <a:solidFill>
                  <a:srgbClr val="0070C0"/>
                </a:solidFill>
              </a:rPr>
              <a:t> 13.1. Prawo do </a:t>
            </a:r>
            <a:r>
              <a:rPr lang="pl-PL" sz="2800" b="1" dirty="0" smtClean="0">
                <a:solidFill>
                  <a:srgbClr val="0070C0"/>
                </a:solidFill>
              </a:rPr>
              <a:t>zmieniania</a:t>
            </a:r>
          </a:p>
          <a:p>
            <a:pPr marL="360363" indent="-360363" algn="ctr">
              <a:buFont typeface="Arial" panose="020B0604020202020204" pitchFamily="34" charset="0"/>
              <a:buChar char="•"/>
              <a:tabLst>
                <a:tab pos="1260475" algn="l"/>
              </a:tabLst>
            </a:pPr>
            <a:r>
              <a:rPr lang="pl-PL" sz="2800" b="1" dirty="0" smtClean="0">
                <a:solidFill>
                  <a:srgbClr val="0070C0"/>
                </a:solidFill>
              </a:rPr>
              <a:t>tzw. „</a:t>
            </a:r>
            <a:r>
              <a:rPr lang="pl-PL" sz="2800" b="1" u="sng" dirty="0" smtClean="0">
                <a:solidFill>
                  <a:srgbClr val="0070C0"/>
                </a:solidFill>
              </a:rPr>
              <a:t>techniczna konieczność</a:t>
            </a:r>
            <a:r>
              <a:rPr lang="pl-PL" sz="2800" b="1" dirty="0" smtClean="0">
                <a:solidFill>
                  <a:srgbClr val="0070C0"/>
                </a:solidFill>
              </a:rPr>
              <a:t>”</a:t>
            </a:r>
          </a:p>
          <a:p>
            <a:pPr algn="ctr"/>
            <a:endParaRPr lang="pl-PL" sz="2800" b="1" dirty="0" smtClean="0">
              <a:solidFill>
                <a:prstClr val="black"/>
              </a:solidFill>
            </a:endParaRPr>
          </a:p>
          <a:p>
            <a:pPr algn="ctr"/>
            <a:endParaRPr lang="pl-PL" sz="2800" b="1" dirty="0">
              <a:solidFill>
                <a:prstClr val="black"/>
              </a:solidFill>
            </a:endParaRPr>
          </a:p>
          <a:p>
            <a:pPr algn="ctr"/>
            <a:r>
              <a:rPr lang="pl-PL" sz="2800" b="1" dirty="0" err="1">
                <a:solidFill>
                  <a:schemeClr val="accent2">
                    <a:lumMod val="75000"/>
                  </a:schemeClr>
                </a:solidFill>
              </a:rPr>
              <a:t>Subklauzula</a:t>
            </a:r>
            <a:r>
              <a:rPr lang="pl-PL" sz="2800" b="1" dirty="0">
                <a:solidFill>
                  <a:schemeClr val="accent2">
                    <a:lumMod val="75000"/>
                  </a:schemeClr>
                </a:solidFill>
              </a:rPr>
              <a:t> 13.2. Inżynieria </a:t>
            </a:r>
            <a:r>
              <a:rPr lang="pl-PL" sz="2800" b="1" dirty="0" smtClean="0">
                <a:solidFill>
                  <a:schemeClr val="accent2">
                    <a:lumMod val="75000"/>
                  </a:schemeClr>
                </a:solidFill>
              </a:rPr>
              <a:t>wartości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pl-PL" sz="2800" b="1" dirty="0" smtClean="0">
                <a:solidFill>
                  <a:schemeClr val="accent2">
                    <a:lumMod val="75000"/>
                  </a:schemeClr>
                </a:solidFill>
              </a:rPr>
              <a:t>tzw. „</a:t>
            </a:r>
            <a:r>
              <a:rPr lang="pl-PL" sz="2800" b="1" u="sng" dirty="0" smtClean="0">
                <a:solidFill>
                  <a:schemeClr val="accent2">
                    <a:lumMod val="75000"/>
                  </a:schemeClr>
                </a:solidFill>
              </a:rPr>
              <a:t>korzyści dla Zamawiającego</a:t>
            </a:r>
            <a:r>
              <a:rPr lang="pl-PL" sz="2800" b="1" dirty="0" smtClean="0">
                <a:solidFill>
                  <a:schemeClr val="accent2">
                    <a:lumMod val="75000"/>
                  </a:schemeClr>
                </a:solidFill>
              </a:rPr>
              <a:t>”</a:t>
            </a:r>
            <a:endParaRPr lang="pl-PL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5" name="Obi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6290607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6" name="Obiekt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7695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6192687"/>
          </a:xfrm>
        </p:spPr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Objaśnienie ze strzałką w dół 5"/>
          <p:cNvSpPr/>
          <p:nvPr/>
        </p:nvSpPr>
        <p:spPr>
          <a:xfrm>
            <a:off x="1007604" y="783127"/>
            <a:ext cx="7128792" cy="1296144"/>
          </a:xfrm>
          <a:prstGeom prst="downArrowCallou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 smtClean="0">
                <a:solidFill>
                  <a:srgbClr val="0070C0"/>
                </a:solidFill>
              </a:rPr>
              <a:t>WYKONAWCA lub IK </a:t>
            </a:r>
          </a:p>
          <a:p>
            <a:pPr algn="ctr"/>
            <a:r>
              <a:rPr lang="pl-PL" sz="2400" dirty="0" smtClean="0">
                <a:solidFill>
                  <a:srgbClr val="0070C0"/>
                </a:solidFill>
              </a:rPr>
              <a:t>zgłasza</a:t>
            </a:r>
            <a:r>
              <a:rPr lang="pl-PL" sz="2400" b="1" dirty="0" smtClean="0">
                <a:solidFill>
                  <a:srgbClr val="0070C0"/>
                </a:solidFill>
              </a:rPr>
              <a:t> </a:t>
            </a:r>
            <a:r>
              <a:rPr lang="pl-PL" sz="2400" dirty="0" smtClean="0">
                <a:solidFill>
                  <a:srgbClr val="0070C0"/>
                </a:solidFill>
              </a:rPr>
              <a:t>konieczność </a:t>
            </a:r>
            <a:r>
              <a:rPr lang="pl-PL" sz="2400" dirty="0">
                <a:solidFill>
                  <a:srgbClr val="0070C0"/>
                </a:solidFill>
              </a:rPr>
              <a:t>dokonania </a:t>
            </a:r>
            <a:r>
              <a:rPr lang="pl-PL" sz="2400" dirty="0" smtClean="0">
                <a:solidFill>
                  <a:srgbClr val="0070C0"/>
                </a:solidFill>
              </a:rPr>
              <a:t>zmiany</a:t>
            </a:r>
            <a:endParaRPr lang="pl-PL" sz="2400" dirty="0">
              <a:solidFill>
                <a:srgbClr val="0070C0"/>
              </a:solidFill>
            </a:endParaRPr>
          </a:p>
        </p:txBody>
      </p:sp>
      <p:sp>
        <p:nvSpPr>
          <p:cNvPr id="7" name="Objaśnienie ze strzałką w dół 6"/>
          <p:cNvSpPr/>
          <p:nvPr/>
        </p:nvSpPr>
        <p:spPr>
          <a:xfrm>
            <a:off x="707504" y="2079271"/>
            <a:ext cx="7776864" cy="2041414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75000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>
                <a:solidFill>
                  <a:srgbClr val="0070C0"/>
                </a:solidFill>
              </a:rPr>
              <a:t>INICJACJA ZMIANY  przez </a:t>
            </a:r>
            <a:r>
              <a:rPr lang="pl-PL" sz="2400" b="1" dirty="0" smtClean="0">
                <a:solidFill>
                  <a:srgbClr val="0070C0"/>
                </a:solidFill>
              </a:rPr>
              <a:t>IK</a:t>
            </a:r>
          </a:p>
          <a:p>
            <a:pPr algn="ctr"/>
            <a:r>
              <a:rPr lang="pl-PL" sz="2400" b="1" u="sng" dirty="0" smtClean="0">
                <a:solidFill>
                  <a:srgbClr val="0070C0"/>
                </a:solidFill>
              </a:rPr>
              <a:t>przed wystawieniem Świadectwa Przejęcia</a:t>
            </a:r>
            <a:endParaRPr lang="pl-PL" sz="2400" b="1" u="sng" dirty="0">
              <a:solidFill>
                <a:srgbClr val="0070C0"/>
              </a:solidFill>
            </a:endParaRPr>
          </a:p>
          <a:p>
            <a:pPr algn="ctr"/>
            <a:r>
              <a:rPr lang="pl-PL" sz="2400" dirty="0" smtClean="0">
                <a:solidFill>
                  <a:srgbClr val="0070C0"/>
                </a:solidFill>
              </a:rPr>
              <a:t>jeżeli </a:t>
            </a:r>
            <a:r>
              <a:rPr lang="pl-PL" sz="2400" dirty="0">
                <a:solidFill>
                  <a:srgbClr val="0070C0"/>
                </a:solidFill>
              </a:rPr>
              <a:t>uzna on zmianę za konieczną, niezbędną</a:t>
            </a:r>
            <a:br>
              <a:rPr lang="pl-PL" sz="2400" dirty="0">
                <a:solidFill>
                  <a:srgbClr val="0070C0"/>
                </a:solidFill>
              </a:rPr>
            </a:br>
            <a:r>
              <a:rPr lang="pl-PL" sz="2400" dirty="0">
                <a:solidFill>
                  <a:srgbClr val="0070C0"/>
                </a:solidFill>
              </a:rPr>
              <a:t>i </a:t>
            </a:r>
            <a:r>
              <a:rPr lang="pl-PL" sz="2400" b="1" dirty="0">
                <a:solidFill>
                  <a:srgbClr val="0070C0"/>
                </a:solidFill>
              </a:rPr>
              <a:t>uzasadnioną </a:t>
            </a:r>
            <a:r>
              <a:rPr lang="pl-PL" sz="2400" b="1" dirty="0" smtClean="0">
                <a:solidFill>
                  <a:srgbClr val="0070C0"/>
                </a:solidFill>
              </a:rPr>
              <a:t>technicznie</a:t>
            </a:r>
            <a:endParaRPr lang="pl-PL" sz="2400" b="1" dirty="0">
              <a:solidFill>
                <a:srgbClr val="0070C0"/>
              </a:solidFill>
            </a:endParaRPr>
          </a:p>
        </p:txBody>
      </p:sp>
      <p:sp>
        <p:nvSpPr>
          <p:cNvPr id="8" name="Objaśnienie ze strzałką w dół 7"/>
          <p:cNvSpPr/>
          <p:nvPr/>
        </p:nvSpPr>
        <p:spPr>
          <a:xfrm>
            <a:off x="933644" y="4149055"/>
            <a:ext cx="7324583" cy="1224136"/>
          </a:xfrm>
          <a:prstGeom prst="downArrowCallou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>
                <a:solidFill>
                  <a:srgbClr val="0070C0"/>
                </a:solidFill>
              </a:rPr>
              <a:t>Przed </a:t>
            </a:r>
            <a:r>
              <a:rPr lang="pl-PL" sz="2400" b="1" dirty="0" smtClean="0">
                <a:solidFill>
                  <a:srgbClr val="0070C0"/>
                </a:solidFill>
              </a:rPr>
              <a:t>inicjacją zmiany </a:t>
            </a:r>
            <a:r>
              <a:rPr lang="pl-PL" sz="2400" dirty="0" smtClean="0">
                <a:solidFill>
                  <a:srgbClr val="0070C0"/>
                </a:solidFill>
              </a:rPr>
              <a:t>IK </a:t>
            </a:r>
            <a:r>
              <a:rPr lang="pl-PL" sz="2400" dirty="0">
                <a:solidFill>
                  <a:srgbClr val="0070C0"/>
                </a:solidFill>
              </a:rPr>
              <a:t>musi uzyskać </a:t>
            </a:r>
            <a:endParaRPr lang="pl-PL" sz="2400" dirty="0" smtClean="0">
              <a:solidFill>
                <a:srgbClr val="0070C0"/>
              </a:solidFill>
            </a:endParaRPr>
          </a:p>
          <a:p>
            <a:pPr algn="ctr"/>
            <a:r>
              <a:rPr lang="pl-PL" sz="2400" b="1" dirty="0" smtClean="0">
                <a:solidFill>
                  <a:srgbClr val="0070C0"/>
                </a:solidFill>
              </a:rPr>
              <a:t>PISEMNE </a:t>
            </a:r>
            <a:r>
              <a:rPr lang="pl-PL" sz="2400" b="1" dirty="0">
                <a:solidFill>
                  <a:srgbClr val="0070C0"/>
                </a:solidFill>
              </a:rPr>
              <a:t>UZGODNIENIE ZAMAWIAJĄCEGO </a:t>
            </a:r>
            <a:r>
              <a:rPr lang="pl-PL" sz="2400" b="1" dirty="0" smtClean="0">
                <a:solidFill>
                  <a:srgbClr val="0070C0"/>
                </a:solidFill>
              </a:rPr>
              <a:t>(wg </a:t>
            </a:r>
            <a:r>
              <a:rPr lang="pl-PL" sz="2400" b="1" dirty="0" err="1" smtClean="0">
                <a:solidFill>
                  <a:srgbClr val="0070C0"/>
                </a:solidFill>
              </a:rPr>
              <a:t>Sub</a:t>
            </a:r>
            <a:r>
              <a:rPr lang="pl-PL" sz="2400" b="1" dirty="0" smtClean="0">
                <a:solidFill>
                  <a:srgbClr val="0070C0"/>
                </a:solidFill>
              </a:rPr>
              <a:t>. 3.1</a:t>
            </a:r>
            <a:r>
              <a:rPr lang="pl-PL" sz="2400" b="1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2852443" y="5344821"/>
            <a:ext cx="3583129" cy="99207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>
                <a:solidFill>
                  <a:srgbClr val="0070C0"/>
                </a:solidFill>
              </a:rPr>
              <a:t>WPROWADZENIE ZMIANY</a:t>
            </a:r>
          </a:p>
          <a:p>
            <a:pPr algn="ctr"/>
            <a:r>
              <a:rPr lang="pl-PL" sz="2400" dirty="0">
                <a:solidFill>
                  <a:srgbClr val="0070C0"/>
                </a:solidFill>
              </a:rPr>
              <a:t>na Kontrakt</a:t>
            </a:r>
          </a:p>
        </p:txBody>
      </p:sp>
      <p:sp>
        <p:nvSpPr>
          <p:cNvPr id="3" name="pole tekstowe 2"/>
          <p:cNvSpPr txBox="1"/>
          <p:nvPr/>
        </p:nvSpPr>
        <p:spPr>
          <a:xfrm>
            <a:off x="3316304" y="183730"/>
            <a:ext cx="25113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200" b="1" u="sng" dirty="0" smtClean="0">
                <a:solidFill>
                  <a:srgbClr val="0070C0"/>
                </a:solidFill>
              </a:rPr>
              <a:t>PZ z </a:t>
            </a:r>
            <a:r>
              <a:rPr lang="pl-PL" sz="3200" b="1" u="sng" dirty="0" err="1" smtClean="0">
                <a:solidFill>
                  <a:srgbClr val="0070C0"/>
                </a:solidFill>
              </a:rPr>
              <a:t>Sub</a:t>
            </a:r>
            <a:r>
              <a:rPr lang="pl-PL" sz="3200" b="1" u="sng" dirty="0" smtClean="0">
                <a:solidFill>
                  <a:srgbClr val="0070C0"/>
                </a:solidFill>
              </a:rPr>
              <a:t>. 13.1</a:t>
            </a:r>
            <a:endParaRPr lang="pl-PL" sz="3200" b="1" u="sng" dirty="0">
              <a:solidFill>
                <a:srgbClr val="0070C0"/>
              </a:solidFill>
            </a:endParaRPr>
          </a:p>
        </p:txBody>
      </p:sp>
      <p:graphicFrame>
        <p:nvGraphicFramePr>
          <p:cNvPr id="9" name="Obi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1929087"/>
              </p:ext>
            </p:extLst>
          </p:nvPr>
        </p:nvGraphicFramePr>
        <p:xfrm>
          <a:off x="-20472" y="5893897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6" name="Obiekt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897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8343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578399"/>
            <a:ext cx="6858000" cy="1790700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PZ z 13.1 z </a:t>
            </a:r>
            <a:r>
              <a:rPr lang="pl-PL" dirty="0" err="1" smtClean="0">
                <a:solidFill>
                  <a:srgbClr val="0070C0"/>
                </a:solidFill>
                <a:latin typeface="Arial Black" panose="020B0A04020102020204" pitchFamily="34" charset="0"/>
              </a:rPr>
              <a:t>CnU</a:t>
            </a:r>
            <a:r>
              <a:rPr lang="pl-PL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/>
            </a:r>
            <a:br>
              <a:rPr lang="pl-PL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l-PL" dirty="0"/>
              <a:t/>
            </a:r>
            <a:br>
              <a:rPr lang="pl-PL" dirty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cxnSp>
        <p:nvCxnSpPr>
          <p:cNvPr id="6" name="Łącznik prosty ze strzałką 5"/>
          <p:cNvCxnSpPr/>
          <p:nvPr/>
        </p:nvCxnSpPr>
        <p:spPr>
          <a:xfrm flipH="1">
            <a:off x="3121058" y="1620054"/>
            <a:ext cx="763438" cy="71167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Łącznik prosty ze strzałką 6"/>
          <p:cNvCxnSpPr/>
          <p:nvPr/>
        </p:nvCxnSpPr>
        <p:spPr>
          <a:xfrm>
            <a:off x="5213826" y="1620053"/>
            <a:ext cx="647947" cy="71168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 flipH="1">
            <a:off x="5320346" y="2437816"/>
            <a:ext cx="2254985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350" dirty="0"/>
              <a:t>POZOSTAŁE ELEMENTY, np. wycena, wzór PZ, podpisy, zgodność robót z TKR, czy jest opis (ale nie merytorykę) itp...</a:t>
            </a:r>
          </a:p>
          <a:p>
            <a:endParaRPr lang="pl-PL" sz="1350" dirty="0"/>
          </a:p>
        </p:txBody>
      </p:sp>
      <p:sp>
        <p:nvSpPr>
          <p:cNvPr id="15" name="pole tekstowe 14"/>
          <p:cNvSpPr txBox="1"/>
          <p:nvPr/>
        </p:nvSpPr>
        <p:spPr>
          <a:xfrm flipH="1">
            <a:off x="1838992" y="2352071"/>
            <a:ext cx="2314840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350" dirty="0"/>
              <a:t>„MERYTORYKA roszczeniowa”, zasadność przedłużenia </a:t>
            </a:r>
            <a:r>
              <a:rPr lang="pl-PL" sz="1350" dirty="0" err="1"/>
              <a:t>CnU</a:t>
            </a:r>
            <a:r>
              <a:rPr lang="pl-PL" sz="1350" dirty="0"/>
              <a:t> </a:t>
            </a:r>
          </a:p>
          <a:p>
            <a:endParaRPr lang="pl-PL" sz="1350" dirty="0"/>
          </a:p>
        </p:txBody>
      </p:sp>
      <p:sp>
        <p:nvSpPr>
          <p:cNvPr id="3" name="pole tekstowe 2"/>
          <p:cNvSpPr txBox="1"/>
          <p:nvPr/>
        </p:nvSpPr>
        <p:spPr>
          <a:xfrm>
            <a:off x="348129" y="4714930"/>
            <a:ext cx="789748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400" i="1" dirty="0"/>
              <a:t>„PZ (roboty </a:t>
            </a:r>
            <a:r>
              <a:rPr lang="pl-PL" sz="2400" i="1" dirty="0" smtClean="0"/>
              <a:t>wynikające </a:t>
            </a:r>
            <a:r>
              <a:rPr lang="pl-PL" sz="2400" i="1" dirty="0"/>
              <a:t>z technicznej konieczności)</a:t>
            </a:r>
          </a:p>
          <a:p>
            <a:pPr algn="ctr"/>
            <a:r>
              <a:rPr lang="pl-PL" sz="2400" i="1" dirty="0" smtClean="0"/>
              <a:t>weszło </a:t>
            </a:r>
            <a:r>
              <a:rPr lang="pl-PL" sz="2400" i="1" dirty="0"/>
              <a:t>na ścieżkę krytyczną i </a:t>
            </a:r>
            <a:r>
              <a:rPr lang="pl-PL" sz="2400" i="1" dirty="0" smtClean="0"/>
              <a:t>spowodowało </a:t>
            </a:r>
            <a:r>
              <a:rPr lang="pl-PL" sz="2400" i="1" dirty="0"/>
              <a:t>przedłużenie </a:t>
            </a:r>
            <a:r>
              <a:rPr lang="pl-PL" sz="2400" i="1" dirty="0" err="1" smtClean="0"/>
              <a:t>CnU</a:t>
            </a:r>
            <a:r>
              <a:rPr lang="pl-PL" sz="2400" i="1" dirty="0" smtClean="0"/>
              <a:t>/</a:t>
            </a:r>
          </a:p>
          <a:p>
            <a:pPr algn="ctr"/>
            <a:r>
              <a:rPr lang="pl-PL" sz="2400" i="1" dirty="0" smtClean="0"/>
              <a:t>przesunięcie KM</a:t>
            </a:r>
            <a:r>
              <a:rPr lang="pl-PL" sz="2400" i="1" dirty="0"/>
              <a:t>.”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729409" y="3944749"/>
            <a:ext cx="76851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dirty="0" smtClean="0"/>
              <a:t>Procedura została przedstawiona w pismach kierowanych do Oddziałów GDDKiA</a:t>
            </a:r>
            <a:endParaRPr lang="pl-PL" dirty="0"/>
          </a:p>
        </p:txBody>
      </p:sp>
      <p:graphicFrame>
        <p:nvGraphicFramePr>
          <p:cNvPr id="10" name="Obiek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6290607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4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6" name="Obiekt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7753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07504" y="1"/>
            <a:ext cx="8928992" cy="6453336"/>
          </a:xfrm>
        </p:spPr>
        <p:txBody>
          <a:bodyPr>
            <a:normAutofit/>
          </a:bodyPr>
          <a:lstStyle/>
          <a:p>
            <a:r>
              <a:rPr lang="pl-PL" dirty="0" smtClean="0"/>
              <a:t>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Objaśnienie ze strzałką w dół 5"/>
          <p:cNvSpPr/>
          <p:nvPr/>
        </p:nvSpPr>
        <p:spPr>
          <a:xfrm>
            <a:off x="1520702" y="722314"/>
            <a:ext cx="6048672" cy="1569368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8967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>
                <a:solidFill>
                  <a:schemeClr val="accent2">
                    <a:lumMod val="75000"/>
                  </a:schemeClr>
                </a:solidFill>
              </a:rPr>
              <a:t>!!!WYKONAWCA!!!</a:t>
            </a:r>
          </a:p>
          <a:p>
            <a:pPr algn="ctr"/>
            <a:r>
              <a:rPr lang="pl-PL" sz="2400" dirty="0">
                <a:solidFill>
                  <a:schemeClr val="accent2">
                    <a:lumMod val="75000"/>
                  </a:schemeClr>
                </a:solidFill>
              </a:rPr>
              <a:t>zgłasza</a:t>
            </a:r>
            <a:r>
              <a:rPr lang="pl-PL" sz="24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pl-PL" sz="2400" dirty="0">
                <a:solidFill>
                  <a:schemeClr val="accent2">
                    <a:lumMod val="75000"/>
                  </a:schemeClr>
                </a:solidFill>
              </a:rPr>
              <a:t>propozycję dokonania zmiany</a:t>
            </a:r>
          </a:p>
          <a:p>
            <a:pPr algn="ctr"/>
            <a:r>
              <a:rPr lang="pl-PL" sz="2400" dirty="0">
                <a:solidFill>
                  <a:schemeClr val="accent2">
                    <a:lumMod val="75000"/>
                  </a:schemeClr>
                </a:solidFill>
              </a:rPr>
              <a:t>wykazanie </a:t>
            </a:r>
            <a:r>
              <a:rPr lang="pl-PL" sz="2400" b="1" dirty="0">
                <a:solidFill>
                  <a:schemeClr val="accent2">
                    <a:lumMod val="75000"/>
                  </a:schemeClr>
                </a:solidFill>
              </a:rPr>
              <a:t>KORZYŚCI</a:t>
            </a:r>
            <a:r>
              <a:rPr lang="pl-PL" sz="2400" dirty="0">
                <a:solidFill>
                  <a:schemeClr val="accent2">
                    <a:lumMod val="75000"/>
                  </a:schemeClr>
                </a:solidFill>
              </a:rPr>
              <a:t> dla Zamawiającego</a:t>
            </a:r>
          </a:p>
        </p:txBody>
      </p:sp>
      <p:sp>
        <p:nvSpPr>
          <p:cNvPr id="7" name="Objaśnienie ze strzałką w dół 6"/>
          <p:cNvSpPr/>
          <p:nvPr/>
        </p:nvSpPr>
        <p:spPr>
          <a:xfrm>
            <a:off x="1920950" y="2363766"/>
            <a:ext cx="5248176" cy="1181353"/>
          </a:xfrm>
          <a:prstGeom prst="downArrowCallout">
            <a:avLst>
              <a:gd name="adj1" fmla="val 25000"/>
              <a:gd name="adj2" fmla="val 25000"/>
              <a:gd name="adj3" fmla="val 25559"/>
              <a:gd name="adj4" fmla="val 66923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u="sng" dirty="0">
                <a:solidFill>
                  <a:schemeClr val="accent2">
                    <a:lumMod val="75000"/>
                  </a:schemeClr>
                </a:solidFill>
              </a:rPr>
              <a:t>Rusza procedura wdrażania PZ z 13.2 – </a:t>
            </a:r>
          </a:p>
          <a:p>
            <a:pPr algn="ctr"/>
            <a:r>
              <a:rPr lang="pl-PL" sz="2400" b="1" u="sng" dirty="0">
                <a:solidFill>
                  <a:schemeClr val="accent2">
                    <a:lumMod val="75000"/>
                  </a:schemeClr>
                </a:solidFill>
              </a:rPr>
              <a:t>zał. 11.10 do „podręcznika </a:t>
            </a:r>
            <a:r>
              <a:rPr lang="pl-PL" sz="2400" b="1" u="sng" dirty="0" err="1">
                <a:solidFill>
                  <a:schemeClr val="accent2">
                    <a:lumMod val="75000"/>
                  </a:schemeClr>
                </a:solidFill>
              </a:rPr>
              <a:t>POIiŚ</a:t>
            </a:r>
            <a:r>
              <a:rPr lang="pl-PL" sz="2400" b="1" u="sng" dirty="0">
                <a:solidFill>
                  <a:schemeClr val="accent2">
                    <a:lumMod val="75000"/>
                  </a:schemeClr>
                </a:solidFill>
              </a:rPr>
              <a:t>”</a:t>
            </a:r>
          </a:p>
        </p:txBody>
      </p:sp>
      <p:sp>
        <p:nvSpPr>
          <p:cNvPr id="8" name="Objaśnienie ze strzałką w dół 7"/>
          <p:cNvSpPr/>
          <p:nvPr/>
        </p:nvSpPr>
        <p:spPr>
          <a:xfrm>
            <a:off x="899592" y="3603046"/>
            <a:ext cx="7344816" cy="1189889"/>
          </a:xfrm>
          <a:prstGeom prst="downArrowCallou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>
                <a:solidFill>
                  <a:schemeClr val="accent2">
                    <a:lumMod val="75000"/>
                  </a:schemeClr>
                </a:solidFill>
              </a:rPr>
              <a:t>Przed wydaniem rozstrzygnięcia </a:t>
            </a:r>
            <a:r>
              <a:rPr lang="pl-PL" sz="2400" dirty="0">
                <a:solidFill>
                  <a:schemeClr val="accent2">
                    <a:lumMod val="75000"/>
                  </a:schemeClr>
                </a:solidFill>
              </a:rPr>
              <a:t>IK musi uzyskać </a:t>
            </a:r>
            <a:r>
              <a:rPr lang="pl-PL" sz="2400" b="1" dirty="0">
                <a:solidFill>
                  <a:schemeClr val="accent2">
                    <a:lumMod val="75000"/>
                  </a:schemeClr>
                </a:solidFill>
              </a:rPr>
              <a:t>PISEMNE UZGODNIENIE ZAMAWIAJĄCEGO (wg </a:t>
            </a:r>
            <a:r>
              <a:rPr lang="pl-PL" sz="2400" b="1" dirty="0" err="1">
                <a:solidFill>
                  <a:schemeClr val="accent2">
                    <a:lumMod val="75000"/>
                  </a:schemeClr>
                </a:solidFill>
              </a:rPr>
              <a:t>Sub</a:t>
            </a:r>
            <a:r>
              <a:rPr lang="pl-PL" sz="2400" b="1" dirty="0">
                <a:solidFill>
                  <a:schemeClr val="accent2">
                    <a:lumMod val="75000"/>
                  </a:schemeClr>
                </a:solidFill>
              </a:rPr>
              <a:t>. 3.1)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2744382" y="5987632"/>
            <a:ext cx="3655235" cy="3687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400" b="1" dirty="0">
                <a:solidFill>
                  <a:schemeClr val="accent2">
                    <a:lumMod val="75000"/>
                  </a:schemeClr>
                </a:solidFill>
              </a:rPr>
              <a:t>!!!WYKONANIE ROBÓT!!!</a:t>
            </a:r>
            <a:endParaRPr lang="pl-PL" sz="2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3289342" y="115626"/>
            <a:ext cx="25113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200" b="1" u="sng" dirty="0">
                <a:solidFill>
                  <a:schemeClr val="accent2">
                    <a:lumMod val="75000"/>
                  </a:schemeClr>
                </a:solidFill>
              </a:rPr>
              <a:t>PZ z </a:t>
            </a:r>
            <a:r>
              <a:rPr lang="pl-PL" sz="3200" b="1" u="sng" dirty="0" err="1">
                <a:solidFill>
                  <a:schemeClr val="accent2">
                    <a:lumMod val="75000"/>
                  </a:schemeClr>
                </a:solidFill>
              </a:rPr>
              <a:t>Sub</a:t>
            </a:r>
            <a:r>
              <a:rPr lang="pl-PL" sz="3200" b="1" u="sng" dirty="0">
                <a:solidFill>
                  <a:schemeClr val="accent2">
                    <a:lumMod val="75000"/>
                  </a:schemeClr>
                </a:solidFill>
              </a:rPr>
              <a:t>. 13.2</a:t>
            </a:r>
          </a:p>
        </p:txBody>
      </p:sp>
      <p:sp>
        <p:nvSpPr>
          <p:cNvPr id="9" name="Objaśnienie ze strzałką w dół 8"/>
          <p:cNvSpPr/>
          <p:nvPr/>
        </p:nvSpPr>
        <p:spPr>
          <a:xfrm>
            <a:off x="2346641" y="4873610"/>
            <a:ext cx="4450718" cy="1052946"/>
          </a:xfrm>
          <a:prstGeom prst="downArrowCallou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l-PL" sz="2400" b="1" dirty="0">
                <a:solidFill>
                  <a:schemeClr val="accent2">
                    <a:lumMod val="75000"/>
                  </a:schemeClr>
                </a:solidFill>
              </a:rPr>
              <a:t>PODPISANIE POLECENIA ZMIANY</a:t>
            </a:r>
          </a:p>
          <a:p>
            <a:pPr algn="ctr"/>
            <a:r>
              <a:rPr lang="pl-PL" sz="2400" dirty="0">
                <a:solidFill>
                  <a:schemeClr val="accent2">
                    <a:lumMod val="75000"/>
                  </a:schemeClr>
                </a:solidFill>
              </a:rPr>
              <a:t>na Kontrakt</a:t>
            </a:r>
          </a:p>
        </p:txBody>
      </p:sp>
      <p:graphicFrame>
        <p:nvGraphicFramePr>
          <p:cNvPr id="10" name="Obiek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5767915"/>
              </p:ext>
            </p:extLst>
          </p:nvPr>
        </p:nvGraphicFramePr>
        <p:xfrm>
          <a:off x="-27119" y="6144298"/>
          <a:ext cx="9159354" cy="7339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1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10" name="Obiekt 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7119" y="6144298"/>
                        <a:ext cx="9159354" cy="7339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196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pl-PL" b="1" dirty="0" smtClean="0"/>
              <a:t>DOKUMENTY związane</a:t>
            </a:r>
            <a:br>
              <a:rPr lang="pl-PL" b="1" dirty="0" smtClean="0"/>
            </a:br>
            <a:r>
              <a:rPr lang="pl-PL" b="1" dirty="0" smtClean="0"/>
              <a:t>z opiniowaniem PZ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 </a:t>
            </a:r>
            <a:r>
              <a:rPr lang="pl-PL" b="1" dirty="0" smtClean="0"/>
              <a:t>z „podręcznika </a:t>
            </a:r>
            <a:r>
              <a:rPr lang="pl-PL" b="1" dirty="0" err="1" smtClean="0"/>
              <a:t>POIiŚ</a:t>
            </a:r>
            <a:r>
              <a:rPr lang="pl-PL" b="1" dirty="0" smtClean="0"/>
              <a:t>” </a:t>
            </a:r>
            <a:br>
              <a:rPr lang="pl-PL" b="1" dirty="0" smtClean="0"/>
            </a:br>
            <a:r>
              <a:rPr lang="pl-PL" sz="2700" i="1" dirty="0" smtClean="0"/>
              <a:t>(</a:t>
            </a:r>
            <a:r>
              <a:rPr lang="pl-PL" sz="2700" i="1" dirty="0"/>
              <a:t>P</a:t>
            </a:r>
            <a:r>
              <a:rPr lang="pl-PL" sz="2700" i="1" dirty="0" smtClean="0"/>
              <a:t>rocedury Beneficjenta Projektów </a:t>
            </a:r>
            <a:r>
              <a:rPr lang="pl-PL" sz="2700" i="1" dirty="0" err="1" smtClean="0"/>
              <a:t>POIiŚ</a:t>
            </a:r>
            <a:r>
              <a:rPr lang="pl-PL" sz="2700" i="1" dirty="0" smtClean="0"/>
              <a:t> dla GDDKiA </a:t>
            </a:r>
            <a:r>
              <a:rPr lang="pl-PL" sz="2700" i="1" dirty="0" err="1" smtClean="0"/>
              <a:t>POIiŚ</a:t>
            </a:r>
            <a:r>
              <a:rPr lang="pl-PL" sz="2700" i="1" dirty="0" smtClean="0"/>
              <a:t> 2014-2020 z dn. 14.12.2017 r.)</a:t>
            </a:r>
            <a:br>
              <a:rPr lang="pl-PL" sz="2700" i="1" dirty="0" smtClean="0"/>
            </a:br>
            <a:endParaRPr lang="pl-PL" sz="2700" i="1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706124" y="3645024"/>
            <a:ext cx="7980676" cy="3508498"/>
          </a:xfrm>
        </p:spPr>
        <p:txBody>
          <a:bodyPr>
            <a:noAutofit/>
          </a:bodyPr>
          <a:lstStyle/>
          <a:p>
            <a:pPr marL="457200" indent="-457200" algn="l">
              <a:buFont typeface="+mj-lt"/>
              <a:buAutoNum type="arabicPeriod"/>
            </a:pPr>
            <a:r>
              <a:rPr lang="pl-PL" sz="2000" b="1" dirty="0" smtClean="0">
                <a:solidFill>
                  <a:schemeClr val="tx1"/>
                </a:solidFill>
              </a:rPr>
              <a:t>TKR</a:t>
            </a:r>
            <a:r>
              <a:rPr lang="pl-PL" sz="2000" dirty="0" smtClean="0">
                <a:solidFill>
                  <a:schemeClr val="tx1"/>
                </a:solidFill>
              </a:rPr>
              <a:t> - Tabela Kwalifikacji Robót - w formie listy sprawdzającej</a:t>
            </a:r>
          </a:p>
          <a:p>
            <a:pPr algn="l"/>
            <a:endParaRPr lang="pl-PL" sz="2000" b="1" dirty="0" smtClean="0">
              <a:solidFill>
                <a:schemeClr val="tx1"/>
              </a:solidFill>
            </a:endParaRPr>
          </a:p>
          <a:p>
            <a:pPr algn="l"/>
            <a:r>
              <a:rPr lang="pl-PL" sz="2000" b="1" dirty="0" smtClean="0">
                <a:solidFill>
                  <a:schemeClr val="tx1"/>
                </a:solidFill>
              </a:rPr>
              <a:t>2.     Procedura </a:t>
            </a:r>
            <a:r>
              <a:rPr lang="pl-PL" sz="2000" b="1" dirty="0">
                <a:solidFill>
                  <a:schemeClr val="tx1"/>
                </a:solidFill>
              </a:rPr>
              <a:t>wdrażania PZ z 13.2</a:t>
            </a:r>
          </a:p>
          <a:p>
            <a:pPr marL="457200" indent="-457200" algn="l">
              <a:buFont typeface="+mj-lt"/>
              <a:buAutoNum type="arabicPeriod"/>
            </a:pPr>
            <a:endParaRPr lang="pl-PL" sz="2000" b="1" dirty="0">
              <a:solidFill>
                <a:schemeClr val="tx1"/>
              </a:solidFill>
            </a:endParaRPr>
          </a:p>
          <a:p>
            <a:pPr algn="l"/>
            <a:r>
              <a:rPr lang="pl-PL" sz="2000" b="1" dirty="0" smtClean="0">
                <a:solidFill>
                  <a:schemeClr val="tx1"/>
                </a:solidFill>
              </a:rPr>
              <a:t>3.     Wzory </a:t>
            </a:r>
            <a:r>
              <a:rPr lang="pl-PL" sz="2000" b="1" dirty="0">
                <a:solidFill>
                  <a:schemeClr val="tx1"/>
                </a:solidFill>
              </a:rPr>
              <a:t>poleceń zmian</a:t>
            </a:r>
          </a:p>
          <a:p>
            <a:pPr marL="514350" indent="-514350" algn="l">
              <a:buAutoNum type="arabicParenR"/>
            </a:pPr>
            <a:endParaRPr lang="pl-PL" sz="2000" dirty="0" smtClean="0"/>
          </a:p>
          <a:p>
            <a:pPr marL="514350" indent="-514350" algn="l">
              <a:buAutoNum type="arabicParenR"/>
            </a:pPr>
            <a:endParaRPr lang="pl-PL" sz="200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Obi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6290607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2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6" name="Obiekt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0582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32899" y="1123261"/>
            <a:ext cx="6172200" cy="4472006"/>
          </a:xfrm>
        </p:spPr>
        <p:txBody>
          <a:bodyPr>
            <a:normAutofit/>
          </a:bodyPr>
          <a:lstStyle/>
          <a:p>
            <a:r>
              <a:rPr lang="pl-PL" sz="4950" b="1" dirty="0">
                <a:solidFill>
                  <a:schemeClr val="accent1">
                    <a:lumMod val="50000"/>
                  </a:schemeClr>
                </a:solidFill>
              </a:rPr>
              <a:t>                 </a:t>
            </a:r>
            <a:r>
              <a:rPr lang="pl-PL" sz="4950" b="1" dirty="0" smtClean="0">
                <a:solidFill>
                  <a:schemeClr val="accent1">
                    <a:lumMod val="50000"/>
                  </a:schemeClr>
                </a:solidFill>
              </a:rPr>
              <a:t>TKR</a:t>
            </a:r>
            <a:r>
              <a:rPr lang="pl-PL" sz="4950" b="1" dirty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495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105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pl-PL" sz="4950" b="1" dirty="0"/>
              <a:t/>
            </a:r>
            <a:br>
              <a:rPr lang="pl-PL" sz="4950" b="1" dirty="0"/>
            </a:br>
            <a:r>
              <a:rPr lang="pl-PL" sz="4950" b="1" dirty="0"/>
              <a:t>             </a:t>
            </a:r>
            <a:r>
              <a:rPr lang="pl-PL" sz="4950" b="1" dirty="0" smtClean="0"/>
              <a:t>    </a:t>
            </a:r>
            <a:r>
              <a:rPr lang="pl-PL" sz="2400" b="1" u="sng" dirty="0" smtClean="0"/>
              <a:t>PUNKT</a:t>
            </a:r>
            <a:r>
              <a:rPr lang="pl-PL" sz="2100" b="1" u="sng" dirty="0" smtClean="0"/>
              <a:t> </a:t>
            </a:r>
            <a:r>
              <a:rPr lang="pl-PL" sz="2400" b="1" u="sng" dirty="0"/>
              <a:t>ODNIESIENIA</a:t>
            </a:r>
            <a:r>
              <a:rPr lang="pl-PL" sz="4950" b="1" dirty="0"/>
              <a:t/>
            </a:r>
            <a:br>
              <a:rPr lang="pl-PL" sz="4950" b="1" dirty="0"/>
            </a:br>
            <a:endParaRPr lang="pl-PL" sz="4950" b="1" dirty="0"/>
          </a:p>
        </p:txBody>
      </p:sp>
      <p:sp>
        <p:nvSpPr>
          <p:cNvPr id="7" name="Objaśnienie ze strzałką w lewo i w prawo 6"/>
          <p:cNvSpPr/>
          <p:nvPr/>
        </p:nvSpPr>
        <p:spPr>
          <a:xfrm>
            <a:off x="2411760" y="2024844"/>
            <a:ext cx="4374486" cy="2042796"/>
          </a:xfrm>
          <a:prstGeom prst="leftRightArrowCallout">
            <a:avLst>
              <a:gd name="adj1" fmla="val 35775"/>
              <a:gd name="adj2" fmla="val 25000"/>
              <a:gd name="adj3" fmla="val 25000"/>
              <a:gd name="adj4" fmla="val 6583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350"/>
          </a:p>
        </p:txBody>
      </p:sp>
      <p:sp>
        <p:nvSpPr>
          <p:cNvPr id="9" name="pole tekstowe 8"/>
          <p:cNvSpPr txBox="1"/>
          <p:nvPr/>
        </p:nvSpPr>
        <p:spPr>
          <a:xfrm>
            <a:off x="5706126" y="2712933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Z+Z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2456218" y="2723076"/>
            <a:ext cx="8640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b="1" dirty="0">
                <a:ln>
                  <a:solidFill>
                    <a:schemeClr val="tx1"/>
                  </a:solidFill>
                </a:ln>
                <a:solidFill>
                  <a:srgbClr val="CC0099"/>
                </a:solidFill>
              </a:rPr>
              <a:t>Z</a:t>
            </a:r>
          </a:p>
        </p:txBody>
      </p:sp>
      <p:sp>
        <p:nvSpPr>
          <p:cNvPr id="11" name="pole tekstowe 10"/>
          <p:cNvSpPr txBox="1"/>
          <p:nvPr/>
        </p:nvSpPr>
        <p:spPr>
          <a:xfrm>
            <a:off x="6757569" y="2601371"/>
            <a:ext cx="209871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Program </a:t>
            </a:r>
            <a:r>
              <a:rPr lang="pl-PL" b="1" dirty="0" err="1"/>
              <a:t>Funkcjonalno</a:t>
            </a:r>
            <a:r>
              <a:rPr lang="pl-PL" b="1" dirty="0"/>
              <a:t> – Użytkowy</a:t>
            </a:r>
          </a:p>
          <a:p>
            <a:pPr algn="ctr"/>
            <a:r>
              <a:rPr lang="pl-PL" dirty="0"/>
              <a:t>(zapisy w PFU + wszystkie dokumenty wiążące będące zał. do PFU)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429860" y="2774496"/>
            <a:ext cx="19707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/>
              <a:t>Projekt Budowlany</a:t>
            </a:r>
          </a:p>
          <a:p>
            <a:pPr algn="ctr"/>
            <a:r>
              <a:rPr lang="pl-PL" dirty="0"/>
              <a:t>(element rys., opis na rys., zapisy w opisie techn., ST)</a:t>
            </a:r>
          </a:p>
        </p:txBody>
      </p:sp>
      <p:graphicFrame>
        <p:nvGraphicFramePr>
          <p:cNvPr id="8" name="Obi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6290607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0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6" name="Obiekt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57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92349" y="902951"/>
            <a:ext cx="7886700" cy="348155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3000" b="1" dirty="0"/>
              <a:t>TKR  </a:t>
            </a:r>
            <a:r>
              <a:rPr lang="pl-PL" sz="3000" b="1" dirty="0" smtClean="0"/>
              <a:t>w „podręczniku </a:t>
            </a:r>
            <a:r>
              <a:rPr lang="pl-PL" sz="3000" b="1" dirty="0" err="1" smtClean="0"/>
              <a:t>POIiŚ</a:t>
            </a:r>
            <a:r>
              <a:rPr lang="pl-PL" sz="3000" b="1" dirty="0" smtClean="0"/>
              <a:t>”</a:t>
            </a:r>
          </a:p>
          <a:p>
            <a:pPr marL="0" indent="0" algn="ctr">
              <a:buNone/>
            </a:pPr>
            <a:r>
              <a:rPr lang="pl-PL" b="1" u="sng" dirty="0" smtClean="0"/>
              <a:t>Rozdział 11.6 (opis) + LS </a:t>
            </a:r>
            <a:r>
              <a:rPr lang="pl-PL" b="1" dirty="0" smtClean="0"/>
              <a:t> + „nowe” pisma  </a:t>
            </a:r>
            <a:endParaRPr lang="pl-PL" dirty="0" smtClean="0"/>
          </a:p>
          <a:p>
            <a:pPr marL="0" indent="0" algn="ctr">
              <a:buNone/>
            </a:pPr>
            <a:r>
              <a:rPr lang="pl-PL" dirty="0" smtClean="0"/>
              <a:t> </a:t>
            </a:r>
            <a:r>
              <a:rPr lang="pl-PL" sz="2700" b="1" dirty="0">
                <a:solidFill>
                  <a:srgbClr val="FF0000"/>
                </a:solidFill>
              </a:rPr>
              <a:t>TKR</a:t>
            </a:r>
            <a:endParaRPr lang="pl-PL" sz="2700" b="1" strike="sngStrike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pl-PL" dirty="0" smtClean="0">
                <a:solidFill>
                  <a:srgbClr val="FF0000"/>
                </a:solidFill>
              </a:rPr>
              <a:t>				             </a:t>
            </a:r>
            <a:endParaRPr lang="pl-PL" sz="2700" b="1" dirty="0">
              <a:solidFill>
                <a:srgbClr val="00B050"/>
              </a:solidFill>
            </a:endParaRP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6057900" y="5726907"/>
            <a:ext cx="3086100" cy="273844"/>
          </a:xfrm>
        </p:spPr>
        <p:txBody>
          <a:bodyPr/>
          <a:lstStyle/>
          <a:p>
            <a:pPr algn="r"/>
            <a:endParaRPr lang="pl-PL" dirty="0"/>
          </a:p>
        </p:txBody>
      </p:sp>
      <p:cxnSp>
        <p:nvCxnSpPr>
          <p:cNvPr id="6" name="Łącznik prosty ze strzałką 5"/>
          <p:cNvCxnSpPr/>
          <p:nvPr/>
        </p:nvCxnSpPr>
        <p:spPr>
          <a:xfrm>
            <a:off x="4860032" y="2501840"/>
            <a:ext cx="1440160" cy="63147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 flipH="1">
            <a:off x="1889087" y="2464799"/>
            <a:ext cx="2366483" cy="66851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343072" y="3133316"/>
            <a:ext cx="4300936" cy="1962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Kontrakty, dla których postępowanie przetargowe </a:t>
            </a:r>
            <a:r>
              <a:rPr lang="pl-PL" b="1" dirty="0"/>
              <a:t>wszczęto </a:t>
            </a:r>
            <a:r>
              <a:rPr lang="pl-PL" b="1" u="sng" dirty="0">
                <a:solidFill>
                  <a:srgbClr val="FF0000"/>
                </a:solidFill>
              </a:rPr>
              <a:t>PRZED </a:t>
            </a:r>
            <a:r>
              <a:rPr lang="pl-PL" b="1" u="sng" dirty="0" smtClean="0">
                <a:solidFill>
                  <a:srgbClr val="FF0000"/>
                </a:solidFill>
              </a:rPr>
              <a:t>28.07.2016 r</a:t>
            </a:r>
            <a:r>
              <a:rPr lang="pl-PL" b="1" u="sng" dirty="0">
                <a:solidFill>
                  <a:srgbClr val="FF0000"/>
                </a:solidFill>
              </a:rPr>
              <a:t>.</a:t>
            </a:r>
          </a:p>
          <a:p>
            <a:r>
              <a:rPr lang="pl-PL" b="1" u="sng" dirty="0">
                <a:solidFill>
                  <a:srgbClr val="FF0000"/>
                </a:solidFill>
              </a:rPr>
              <a:t>Art. 19</a:t>
            </a:r>
          </a:p>
          <a:p>
            <a:r>
              <a:rPr lang="pl-PL" b="1" dirty="0">
                <a:solidFill>
                  <a:srgbClr val="FF0000"/>
                </a:solidFill>
              </a:rPr>
              <a:t>(rob. dodatkowe, rob. uzupełniające – ANEKSY; PZ; przetarg nieograniczony/ograniczony)</a:t>
            </a:r>
            <a:endParaRPr lang="pl-PL" b="1" u="sng" dirty="0">
              <a:solidFill>
                <a:srgbClr val="FF0000"/>
              </a:solidFill>
            </a:endParaRPr>
          </a:p>
          <a:p>
            <a:endParaRPr lang="pl-PL" sz="1350" b="1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4763392" y="3133316"/>
            <a:ext cx="4493029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Kontrakty, dla których postępowanie przetargowe </a:t>
            </a:r>
            <a:r>
              <a:rPr lang="pl-PL" b="1" dirty="0"/>
              <a:t>wszczęto  </a:t>
            </a:r>
            <a:r>
              <a:rPr lang="pl-PL" b="1" u="sng" dirty="0">
                <a:solidFill>
                  <a:srgbClr val="FF0000"/>
                </a:solidFill>
              </a:rPr>
              <a:t>PO 28.07.2016 r.</a:t>
            </a:r>
          </a:p>
          <a:p>
            <a:r>
              <a:rPr lang="pl-PL" b="1" u="sng" dirty="0">
                <a:solidFill>
                  <a:srgbClr val="FF0000"/>
                </a:solidFill>
              </a:rPr>
              <a:t>Art. 144</a:t>
            </a:r>
          </a:p>
          <a:p>
            <a:r>
              <a:rPr lang="pl-PL" b="1" dirty="0">
                <a:solidFill>
                  <a:srgbClr val="FF0000"/>
                </a:solidFill>
              </a:rPr>
              <a:t>PZ, Aneksy,  przetarg  nieograniczony/ograniczony</a:t>
            </a:r>
          </a:p>
          <a:p>
            <a:r>
              <a:rPr lang="pl-PL" b="1" u="sng" dirty="0">
                <a:solidFill>
                  <a:srgbClr val="FF0000"/>
                </a:solidFill>
              </a:rPr>
              <a:t>Art. 67</a:t>
            </a:r>
          </a:p>
          <a:p>
            <a:r>
              <a:rPr lang="pl-PL" b="1" dirty="0">
                <a:solidFill>
                  <a:srgbClr val="FF0000"/>
                </a:solidFill>
              </a:rPr>
              <a:t>Wcześniejsze uzupełniające – oddzielna umowa</a:t>
            </a:r>
          </a:p>
          <a:p>
            <a:endParaRPr lang="pl-PL" sz="1350" b="1" u="sng" dirty="0">
              <a:solidFill>
                <a:srgbClr val="FF0000"/>
              </a:solidFill>
            </a:endParaRPr>
          </a:p>
          <a:p>
            <a:endParaRPr lang="pl-PL" sz="1350" b="1" u="sng" dirty="0">
              <a:solidFill>
                <a:srgbClr val="FF0000"/>
              </a:solidFill>
            </a:endParaRPr>
          </a:p>
        </p:txBody>
      </p:sp>
      <p:graphicFrame>
        <p:nvGraphicFramePr>
          <p:cNvPr id="8" name="Obi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6290607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4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6" name="Obiekt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2828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-30769"/>
            <a:ext cx="7772400" cy="1470025"/>
          </a:xfrm>
        </p:spPr>
        <p:txBody>
          <a:bodyPr/>
          <a:lstStyle/>
          <a:p>
            <a:r>
              <a:rPr lang="pl-PL" b="1" dirty="0" smtClean="0"/>
              <a:t>Uwagi szczególnie do PZ z 13.2</a:t>
            </a:r>
            <a:endParaRPr lang="pl-PL" b="1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251520" y="1412776"/>
            <a:ext cx="8892480" cy="4793393"/>
          </a:xfrm>
        </p:spPr>
        <p:txBody>
          <a:bodyPr>
            <a:normAutofit fontScale="85000" lnSpcReduction="1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Zmian nie inicjuje Zamawiający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To nie ryzyko Zamawiającego tylko Wykonawcy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Honorarium – na czerwonym, </a:t>
            </a:r>
            <a:r>
              <a:rPr lang="pl-PL" b="1" dirty="0" smtClean="0">
                <a:solidFill>
                  <a:schemeClr val="tx1"/>
                </a:solidFill>
              </a:rPr>
              <a:t>ALE</a:t>
            </a:r>
            <a:r>
              <a:rPr lang="pl-PL" dirty="0" smtClean="0">
                <a:solidFill>
                  <a:schemeClr val="tx1"/>
                </a:solidFill>
              </a:rPr>
              <a:t> też wprowadzamy aktualnie na żółtym FIDIC-u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PZ z 13.2 Centrala opiniuje ex-</a:t>
            </a:r>
            <a:r>
              <a:rPr lang="pl-PL" dirty="0" err="1" smtClean="0">
                <a:solidFill>
                  <a:schemeClr val="tx1"/>
                </a:solidFill>
              </a:rPr>
              <a:t>ante</a:t>
            </a:r>
            <a:r>
              <a:rPr lang="pl-PL" dirty="0" smtClean="0">
                <a:solidFill>
                  <a:schemeClr val="tx1"/>
                </a:solidFill>
              </a:rPr>
              <a:t> i ex-post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W </a:t>
            </a:r>
            <a:r>
              <a:rPr lang="pl-PL" dirty="0">
                <a:solidFill>
                  <a:schemeClr val="tx1"/>
                </a:solidFill>
              </a:rPr>
              <a:t>dokumentach do PZ z </a:t>
            </a:r>
            <a:r>
              <a:rPr lang="pl-PL" dirty="0" err="1">
                <a:solidFill>
                  <a:schemeClr val="tx1"/>
                </a:solidFill>
              </a:rPr>
              <a:t>Sub</a:t>
            </a:r>
            <a:r>
              <a:rPr lang="pl-PL" dirty="0">
                <a:solidFill>
                  <a:schemeClr val="tx1"/>
                </a:solidFill>
              </a:rPr>
              <a:t>. 13.2 powinno być </a:t>
            </a:r>
            <a:r>
              <a:rPr lang="pl-PL" dirty="0" smtClean="0">
                <a:solidFill>
                  <a:schemeClr val="tx1"/>
                </a:solidFill>
              </a:rPr>
              <a:t>spójne stanowisko</a:t>
            </a:r>
            <a:r>
              <a:rPr lang="pl-PL" dirty="0">
                <a:solidFill>
                  <a:schemeClr val="tx1"/>
                </a:solidFill>
              </a:rPr>
              <a:t>, które popiera informacje wskazane w treści </a:t>
            </a:r>
            <a:r>
              <a:rPr lang="pl-PL" dirty="0" smtClean="0">
                <a:solidFill>
                  <a:schemeClr val="tx1"/>
                </a:solidFill>
              </a:rPr>
              <a:t>PZ</a:t>
            </a:r>
            <a:endParaRPr lang="pl-PL" dirty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Roboty </a:t>
            </a:r>
            <a:r>
              <a:rPr lang="pl-PL" dirty="0">
                <a:solidFill>
                  <a:schemeClr val="tx1"/>
                </a:solidFill>
              </a:rPr>
              <a:t>„przed zmianą” muszą być co najmniej równoważne i prawidłowo przewidziane w </a:t>
            </a:r>
            <a:r>
              <a:rPr lang="pl-PL" dirty="0" smtClean="0">
                <a:solidFill>
                  <a:schemeClr val="tx1"/>
                </a:solidFill>
              </a:rPr>
              <a:t>Kontrakcie. </a:t>
            </a:r>
            <a:endParaRPr lang="pl-PL" dirty="0">
              <a:solidFill>
                <a:schemeClr val="tx1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pl-PL" dirty="0" smtClean="0">
                <a:solidFill>
                  <a:schemeClr val="tx1"/>
                </a:solidFill>
              </a:rPr>
              <a:t>Potencjalne </a:t>
            </a:r>
            <a:r>
              <a:rPr lang="pl-PL" dirty="0">
                <a:solidFill>
                  <a:schemeClr val="tx1"/>
                </a:solidFill>
              </a:rPr>
              <a:t>korzyści </a:t>
            </a:r>
            <a:r>
              <a:rPr lang="pl-PL" dirty="0" smtClean="0">
                <a:solidFill>
                  <a:schemeClr val="tx1"/>
                </a:solidFill>
              </a:rPr>
              <a:t>nie </a:t>
            </a:r>
            <a:r>
              <a:rPr lang="pl-PL" dirty="0">
                <a:solidFill>
                  <a:schemeClr val="tx1"/>
                </a:solidFill>
              </a:rPr>
              <a:t>mogą być uzasadnieniem </a:t>
            </a:r>
            <a:r>
              <a:rPr lang="pl-PL" dirty="0" smtClean="0">
                <a:solidFill>
                  <a:schemeClr val="tx1"/>
                </a:solidFill>
              </a:rPr>
              <a:t>zmiany.</a:t>
            </a:r>
            <a:endParaRPr lang="pl-PL" dirty="0" smtClean="0"/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Obi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6290607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6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6" name="Obiekt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3204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105273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pl-PL" sz="4900" b="1" dirty="0" smtClean="0"/>
              <a:t>WYCENA</a:t>
            </a:r>
            <a:r>
              <a:rPr lang="pl-PL" b="1" dirty="0" smtClean="0"/>
              <a:t/>
            </a:r>
            <a:br>
              <a:rPr lang="pl-PL" b="1" dirty="0" smtClean="0"/>
            </a:br>
            <a:r>
              <a:rPr lang="pl-PL" b="1" dirty="0" err="1" smtClean="0"/>
              <a:t>Sub</a:t>
            </a:r>
            <a:r>
              <a:rPr lang="pl-PL" b="1" dirty="0" smtClean="0"/>
              <a:t>. 12.3 (czerwony FIDIC)</a:t>
            </a:r>
            <a:br>
              <a:rPr lang="pl-PL" b="1" dirty="0" smtClean="0"/>
            </a:br>
            <a:r>
              <a:rPr lang="pl-PL" b="1" dirty="0" err="1" smtClean="0"/>
              <a:t>Sub</a:t>
            </a:r>
            <a:r>
              <a:rPr lang="pl-PL" b="1" dirty="0" smtClean="0"/>
              <a:t>. 13.3 (żółty FIDIC)</a:t>
            </a:r>
            <a:endParaRPr lang="pl-PL" b="1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4005064"/>
            <a:ext cx="6400800" cy="1752600"/>
          </a:xfrm>
        </p:spPr>
        <p:txBody>
          <a:bodyPr/>
          <a:lstStyle/>
          <a:p>
            <a:pPr marL="457200" indent="-457200">
              <a:buFontTx/>
              <a:buChar char="-"/>
            </a:pPr>
            <a:r>
              <a:rPr lang="pl-PL" dirty="0" smtClean="0">
                <a:solidFill>
                  <a:schemeClr val="tx1"/>
                </a:solidFill>
              </a:rPr>
              <a:t>Czerwony FIDIC: obmiar, ryczałt</a:t>
            </a:r>
          </a:p>
          <a:p>
            <a:pPr marL="457200" indent="-457200">
              <a:buFontTx/>
              <a:buChar char="-"/>
            </a:pPr>
            <a:r>
              <a:rPr lang="pl-PL" dirty="0" smtClean="0">
                <a:solidFill>
                  <a:schemeClr val="tx1"/>
                </a:solidFill>
              </a:rPr>
              <a:t>Żółty FIDIC: ryczałt</a:t>
            </a:r>
            <a:endParaRPr lang="pl-PL" dirty="0">
              <a:solidFill>
                <a:schemeClr val="tx1"/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A2779-8721-42EF-B987-CD29595A1DC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Obi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6290607"/>
              </p:ext>
            </p:extLst>
          </p:nvPr>
        </p:nvGraphicFramePr>
        <p:xfrm>
          <a:off x="-20472" y="5893081"/>
          <a:ext cx="9164472" cy="978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0" name="CorelDRAW" r:id="rId3" imgW="5154677" imgH="542587" progId="CorelDraw.Graphic.16">
                  <p:embed/>
                </p:oleObj>
              </mc:Choice>
              <mc:Fallback>
                <p:oleObj name="CorelDRAW" r:id="rId3" imgW="5154677" imgH="542587" progId="CorelDraw.Graphic.16">
                  <p:embed/>
                  <p:pic>
                    <p:nvPicPr>
                      <p:cNvPr id="6" name="Obiekt 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20472" y="5893081"/>
                        <a:ext cx="9164472" cy="9785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84789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435</TotalTime>
  <Words>442</Words>
  <Application>Microsoft Office PowerPoint</Application>
  <PresentationFormat>Pokaz na ekranie (4:3)</PresentationFormat>
  <Paragraphs>81</Paragraphs>
  <Slides>9</Slides>
  <Notes>0</Notes>
  <HiddenSlides>0</HiddenSlides>
  <MMClips>0</MMClips>
  <ScaleCrop>false</ScaleCrop>
  <HeadingPairs>
    <vt:vector size="8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Calibri</vt:lpstr>
      <vt:lpstr>1_Motyw pakietu Office</vt:lpstr>
      <vt:lpstr>CorelDRAW</vt:lpstr>
      <vt:lpstr>Prezentacja programu PowerPoint</vt:lpstr>
      <vt:lpstr>Prezentacja programu PowerPoint</vt:lpstr>
      <vt:lpstr>PZ z 13.1 z CnU    </vt:lpstr>
      <vt:lpstr> </vt:lpstr>
      <vt:lpstr>DOKUMENTY związane z opiniowaniem PZ  z „podręcznika POIiŚ”  (Procedury Beneficjenta Projektów POIiŚ dla GDDKiA POIiŚ 2014-2020 z dn. 14.12.2017 r.) </vt:lpstr>
      <vt:lpstr>                 TKR                    PUNKT ODNIESIENIA </vt:lpstr>
      <vt:lpstr>Prezentacja programu PowerPoint</vt:lpstr>
      <vt:lpstr>Uwagi szczególnie do PZ z 13.2</vt:lpstr>
      <vt:lpstr>WYCENA Sub. 12.3 (czerwony FIDIC) Sub. 13.3 (żółty FIDIC)</vt:lpstr>
    </vt:vector>
  </TitlesOfParts>
  <Company>GDDKiA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Wisniewska Anna</dc:creator>
  <cp:lastModifiedBy>Wiśniewska Anna</cp:lastModifiedBy>
  <cp:revision>85</cp:revision>
  <dcterms:created xsi:type="dcterms:W3CDTF">2014-12-30T13:29:44Z</dcterms:created>
  <dcterms:modified xsi:type="dcterms:W3CDTF">2019-05-24T09:16:18Z</dcterms:modified>
</cp:coreProperties>
</file>