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8" r:id="rId3"/>
    <p:sldId id="281" r:id="rId4"/>
    <p:sldId id="286" r:id="rId5"/>
    <p:sldId id="282" r:id="rId6"/>
    <p:sldId id="278" r:id="rId7"/>
    <p:sldId id="308" r:id="rId8"/>
    <p:sldId id="309" r:id="rId9"/>
    <p:sldId id="293" r:id="rId10"/>
    <p:sldId id="295" r:id="rId11"/>
    <p:sldId id="296" r:id="rId12"/>
    <p:sldId id="299" r:id="rId13"/>
    <p:sldId id="265" r:id="rId14"/>
    <p:sldId id="298" r:id="rId15"/>
    <p:sldId id="301" r:id="rId16"/>
    <p:sldId id="307" r:id="rId17"/>
    <p:sldId id="303" r:id="rId18"/>
    <p:sldId id="290" r:id="rId19"/>
    <p:sldId id="306" r:id="rId20"/>
    <p:sldId id="291" r:id="rId21"/>
    <p:sldId id="270" r:id="rId22"/>
    <p:sldId id="312" r:id="rId23"/>
    <p:sldId id="289" r:id="rId24"/>
    <p:sldId id="310" r:id="rId25"/>
    <p:sldId id="311" r:id="rId26"/>
    <p:sldId id="273" r:id="rId27"/>
  </p:sldIdLst>
  <p:sldSz cx="10693400" cy="7561263"/>
  <p:notesSz cx="6797675" cy="9926638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sz="2100" b="1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100" b="1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100" b="1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100" b="1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100" b="1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2100" b="1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2100" b="1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2100" b="1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2100" b="1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382">
          <p15:clr>
            <a:srgbClr val="A4A3A4"/>
          </p15:clr>
        </p15:guide>
        <p15:guide id="2" pos="3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CC0000"/>
    <a:srgbClr val="FFCC00"/>
    <a:srgbClr val="C0C0C0"/>
    <a:srgbClr val="B2B2B2"/>
    <a:srgbClr val="EF6C00"/>
    <a:srgbClr val="4C4C4C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7912" autoAdjust="0"/>
  </p:normalViewPr>
  <p:slideViewPr>
    <p:cSldViewPr snapToGrid="0">
      <p:cViewPr>
        <p:scale>
          <a:sx n="70" d="100"/>
          <a:sy n="70" d="100"/>
        </p:scale>
        <p:origin x="-834" y="-744"/>
      </p:cViewPr>
      <p:guideLst>
        <p:guide orient="horz" pos="2382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DED4BC0-7055-4763-A39E-058944FD2491}" type="datetimeFigureOut">
              <a:rPr lang="pl-PL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DFD764BF-6EF5-46A8-B9E2-F3918039BAF4}" type="slidenum">
              <a:rPr lang="pl-PL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7923465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024" tIns="45512" rIns="91024" bIns="45512" numCol="1" anchor="t" anchorCtr="0" compatLnSpc="1">
            <a:prstTxWarp prst="textNoShape">
              <a:avLst/>
            </a:prstTxWarp>
          </a:bodyPr>
          <a:lstStyle>
            <a:lvl1pPr defTabSz="911225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024" tIns="45512" rIns="91024" bIns="45512" numCol="1" anchor="t" anchorCtr="0" compatLnSpc="1">
            <a:prstTxWarp prst="textNoShape">
              <a:avLst/>
            </a:prstTxWarp>
          </a:bodyPr>
          <a:lstStyle>
            <a:lvl1pPr algn="r" defTabSz="911225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66763" y="744538"/>
            <a:ext cx="526415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14875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024" tIns="45512" rIns="91024" bIns="455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942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024" tIns="45512" rIns="91024" bIns="45512" numCol="1" anchor="b" anchorCtr="0" compatLnSpc="1">
            <a:prstTxWarp prst="textNoShape">
              <a:avLst/>
            </a:prstTxWarp>
          </a:bodyPr>
          <a:lstStyle>
            <a:lvl1pPr defTabSz="911225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42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024" tIns="45512" rIns="91024" bIns="45512" numCol="1" anchor="b" anchorCtr="0" compatLnSpc="1">
            <a:prstTxWarp prst="textNoShape">
              <a:avLst/>
            </a:prstTxWarp>
          </a:bodyPr>
          <a:lstStyle>
            <a:lvl1pPr algn="r" defTabSz="911225" eaLnBrk="1" hangingPunct="1">
              <a:defRPr sz="1200" b="0">
                <a:latin typeface="Arial" charset="0"/>
              </a:defRPr>
            </a:lvl1pPr>
          </a:lstStyle>
          <a:p>
            <a:fld id="{4258CB81-8F99-4247-B905-4CAE5DB8AAB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1831114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56B477-7F22-45CC-A229-BA0691CC8170}" type="slidenum">
              <a:rPr lang="pl-PL" altLang="pl-PL"/>
              <a:pPr/>
              <a:t>1</a:t>
            </a:fld>
            <a:endParaRPr lang="pl-PL" altLang="pl-PL"/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dirty="0" smtClean="0"/>
          </a:p>
        </p:txBody>
      </p:sp>
    </p:spTree>
    <p:extLst>
      <p:ext uri="{BB962C8B-B14F-4D97-AF65-F5344CB8AC3E}">
        <p14:creationId xmlns:p14="http://schemas.microsoft.com/office/powerpoint/2010/main" val="36248328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5C1164-06F5-4382-9CCE-65019D7DBAA0}" type="slidenum">
              <a:rPr lang="pl-PL" altLang="pl-PL"/>
              <a:pPr/>
              <a:t>2</a:t>
            </a:fld>
            <a:endParaRPr lang="pl-PL" altLang="pl-PL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val="10796517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D8716D-E5BB-4094-991D-A9A0FA54EDEE}" type="slidenum">
              <a:rPr lang="pl-PL" altLang="pl-PL"/>
              <a:pPr/>
              <a:t>9</a:t>
            </a:fld>
            <a:endParaRPr lang="pl-PL" altLang="pl-PL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dirty="0" smtClean="0"/>
          </a:p>
        </p:txBody>
      </p:sp>
    </p:spTree>
    <p:extLst>
      <p:ext uri="{BB962C8B-B14F-4D97-AF65-F5344CB8AC3E}">
        <p14:creationId xmlns:p14="http://schemas.microsoft.com/office/powerpoint/2010/main" val="22969566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422F43-7936-4598-BEB7-333E3E3AAAAC}" type="slidenum">
              <a:rPr lang="pl-PL" altLang="pl-PL"/>
              <a:pPr/>
              <a:t>10</a:t>
            </a:fld>
            <a:endParaRPr lang="pl-PL" altLang="pl-PL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val="9522942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422F43-7936-4598-BEB7-333E3E3AAAAC}" type="slidenum">
              <a:rPr lang="pl-PL" altLang="pl-PL"/>
              <a:pPr/>
              <a:t>11</a:t>
            </a:fld>
            <a:endParaRPr lang="pl-PL" altLang="pl-PL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val="952294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728821-A158-4F58-A5C9-5FD0ACB68E33}" type="slidenum">
              <a:rPr lang="pl-PL" altLang="pl-PL"/>
              <a:pPr/>
              <a:t>13</a:t>
            </a:fld>
            <a:endParaRPr lang="pl-PL" altLang="pl-PL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val="3651477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545DDD-43FC-41A4-B94B-ABE3BC8D385E}" type="slidenum">
              <a:rPr lang="pl-PL" altLang="pl-PL">
                <a:solidFill>
                  <a:srgbClr val="000000"/>
                </a:solidFill>
              </a:rPr>
              <a:pPr/>
              <a:t>20</a:t>
            </a:fld>
            <a:endParaRPr lang="pl-PL" altLang="pl-PL">
              <a:solidFill>
                <a:srgbClr val="000000"/>
              </a:solidFill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val="772012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6A917F-AB81-4189-A2D7-CA1426E9218A}" type="slidenum">
              <a:rPr lang="pl-PL" altLang="pl-PL"/>
              <a:pPr/>
              <a:t>21</a:t>
            </a:fld>
            <a:endParaRPr lang="pl-PL" altLang="pl-PL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val="24979355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FAA186-34E4-47DE-9634-4002E2CF8ED7}" type="slidenum">
              <a:rPr lang="pl-PL" altLang="pl-PL"/>
              <a:pPr/>
              <a:t>26</a:t>
            </a:fld>
            <a:endParaRPr lang="pl-PL" altLang="pl-PL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val="1817560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801688" y="2349500"/>
            <a:ext cx="9090025" cy="1620838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603375" y="4284663"/>
            <a:ext cx="7486650" cy="19319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23425" cy="1260475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4988" y="1763713"/>
            <a:ext cx="9623425" cy="49911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44550" y="4859338"/>
            <a:ext cx="9090025" cy="15017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44550" y="3205163"/>
            <a:ext cx="9090025" cy="16541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23425" cy="1260475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34988" y="1763713"/>
            <a:ext cx="4735512" cy="49911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422900" y="1763713"/>
            <a:ext cx="4735513" cy="49911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23425" cy="12604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34988" y="1692275"/>
            <a:ext cx="4724400" cy="7048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34988" y="2397125"/>
            <a:ext cx="4724400" cy="43576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5432425" y="1692275"/>
            <a:ext cx="4725988" cy="7048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5432425" y="2397125"/>
            <a:ext cx="4725988" cy="43576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23425" cy="1260475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4988" y="301625"/>
            <a:ext cx="3517900" cy="1281113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181475" y="301625"/>
            <a:ext cx="5976938" cy="645318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534988" y="1582738"/>
            <a:ext cx="3517900" cy="51720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095500" y="5292725"/>
            <a:ext cx="6416675" cy="6254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095500" y="676275"/>
            <a:ext cx="6416675" cy="45354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095500" y="5918200"/>
            <a:ext cx="6416675" cy="88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23425" cy="1260475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34988" y="1763713"/>
            <a:ext cx="9623425" cy="49911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753350" y="303213"/>
            <a:ext cx="2405063" cy="6451600"/>
          </a:xfrm>
          <a:prstGeom prst="rect">
            <a:avLst/>
          </a:prstGeo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5962" cy="64516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/>
          </p:nvPr>
        </p:nvSpPr>
        <p:spPr>
          <a:xfrm>
            <a:off x="534988" y="303213"/>
            <a:ext cx="9623425" cy="6451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GDDKIA_ZNAK_2_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58775" y="0"/>
            <a:ext cx="2354263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13"/>
          <p:cNvSpPr>
            <a:spLocks noChangeArrowheads="1"/>
          </p:cNvSpPr>
          <p:nvPr/>
        </p:nvSpPr>
        <p:spPr bwMode="auto">
          <a:xfrm>
            <a:off x="0" y="719138"/>
            <a:ext cx="10693400" cy="719137"/>
          </a:xfrm>
          <a:prstGeom prst="rect">
            <a:avLst/>
          </a:prstGeom>
          <a:solidFill>
            <a:srgbClr val="4C4C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defRPr/>
            </a:pPr>
            <a:endParaRPr lang="pl-PL" altLang="pl-PL" smtClean="0"/>
          </a:p>
        </p:txBody>
      </p:sp>
      <p:sp>
        <p:nvSpPr>
          <p:cNvPr id="1028" name="Rectangle 14"/>
          <p:cNvSpPr>
            <a:spLocks noChangeArrowheads="1"/>
          </p:cNvSpPr>
          <p:nvPr/>
        </p:nvSpPr>
        <p:spPr bwMode="auto">
          <a:xfrm>
            <a:off x="0" y="1438275"/>
            <a:ext cx="10693400" cy="5399088"/>
          </a:xfrm>
          <a:prstGeom prst="rect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2" tIns="45711" rIns="91422" bIns="45711" anchor="ctr"/>
          <a:lstStyle>
            <a:lvl1pPr defTabSz="1042988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1042988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1042988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1042988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1042988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endParaRPr lang="pl-PL" altLang="pl-PL" b="0" smtClean="0">
              <a:latin typeface="Arial" charset="0"/>
            </a:endParaRPr>
          </a:p>
        </p:txBody>
      </p:sp>
      <p:sp>
        <p:nvSpPr>
          <p:cNvPr id="1029" name="Text Box 18"/>
          <p:cNvSpPr txBox="1">
            <a:spLocks noChangeArrowheads="1"/>
          </p:cNvSpPr>
          <p:nvPr/>
        </p:nvSpPr>
        <p:spPr bwMode="auto">
          <a:xfrm>
            <a:off x="358775" y="7016750"/>
            <a:ext cx="10071100" cy="366713"/>
          </a:xfrm>
          <a:prstGeom prst="rect">
            <a:avLst/>
          </a:prstGeom>
          <a:noFill/>
          <a:ln>
            <a:noFill/>
          </a:ln>
          <a:extLst/>
        </p:spPr>
        <p:txBody>
          <a:bodyPr lIns="91422" tIns="45711" rIns="91422" bIns="45711">
            <a:spAutoFit/>
          </a:bodyPr>
          <a:lstStyle>
            <a:lvl1pPr defTabSz="1042988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1042988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1042988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1042988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1042988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pl-PL" sz="1800" smtClean="0">
                <a:solidFill>
                  <a:srgbClr val="EF6C00"/>
                </a:solidFill>
              </a:rPr>
              <a:t>Generalna Dyrekcja Dróg Krajowych i Autostrad</a:t>
            </a:r>
          </a:p>
        </p:txBody>
      </p:sp>
      <p:sp>
        <p:nvSpPr>
          <p:cNvPr id="1030" name="Text Box 18"/>
          <p:cNvSpPr txBox="1">
            <a:spLocks noChangeArrowheads="1"/>
          </p:cNvSpPr>
          <p:nvPr userDrawn="1"/>
        </p:nvSpPr>
        <p:spPr bwMode="auto">
          <a:xfrm>
            <a:off x="7705725" y="7016750"/>
            <a:ext cx="2778125" cy="366713"/>
          </a:xfrm>
          <a:prstGeom prst="rect">
            <a:avLst/>
          </a:prstGeom>
          <a:noFill/>
          <a:ln>
            <a:noFill/>
          </a:ln>
          <a:extLst/>
        </p:spPr>
        <p:txBody>
          <a:bodyPr lIns="91422" tIns="45711" rIns="91422" bIns="45711">
            <a:spAutoFit/>
          </a:bodyPr>
          <a:lstStyle>
            <a:lvl1pPr defTabSz="1042988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1042988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1042988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1042988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1042988" eaLnBrk="0" hangingPunct="0">
              <a:defRPr sz="21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pl-PL" sz="1800" smtClean="0">
                <a:solidFill>
                  <a:srgbClr val="EF6C00"/>
                </a:solidFill>
              </a:rPr>
              <a:t>www.gddkia.gov.pl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algn="ctr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2pPr>
      <a:lvl3pPr algn="ctr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3pPr>
      <a:lvl4pPr algn="ctr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4pPr>
      <a:lvl5pPr algn="ctr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5pPr>
      <a:lvl6pPr marL="457200" algn="ctr" defTabSz="1042988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6pPr>
      <a:lvl7pPr marL="914400" algn="ctr" defTabSz="1042988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7pPr>
      <a:lvl8pPr marL="1371600" algn="ctr" defTabSz="1042988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8pPr>
      <a:lvl9pPr marL="1828800" algn="ctr" defTabSz="1042988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9pPr>
    </p:titleStyle>
    <p:bodyStyle>
      <a:lvl1pPr marL="390525" indent="-390525" algn="l" defTabSz="1042988" rtl="0" eaLnBrk="0" fontAlgn="base" hangingPunct="0">
        <a:spcBef>
          <a:spcPct val="20000"/>
        </a:spcBef>
        <a:spcAft>
          <a:spcPct val="0"/>
        </a:spcAft>
        <a:buChar char="•"/>
        <a:defRPr sz="3700">
          <a:solidFill>
            <a:schemeClr val="tx1"/>
          </a:solidFill>
          <a:latin typeface="+mn-lt"/>
          <a:ea typeface="+mn-ea"/>
          <a:cs typeface="+mn-cs"/>
        </a:defRPr>
      </a:lvl1pPr>
      <a:lvl2pPr marL="847725" indent="-325438" algn="l" defTabSz="1042988" rtl="0" eaLnBrk="0" fontAlgn="base" hangingPunct="0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</a:defRPr>
      </a:lvl2pPr>
      <a:lvl3pPr marL="1303338" indent="-260350" algn="l" defTabSz="1042988" rtl="0" eaLnBrk="0" fontAlgn="base" hangingPunct="0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</a:defRPr>
      </a:lvl3pPr>
      <a:lvl4pPr marL="1825625" indent="-261938" algn="l" defTabSz="1042988" rtl="0" eaLnBrk="0" fontAlgn="base" hangingPunct="0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4pPr>
      <a:lvl5pPr marL="2346325" indent="-260350" algn="l" defTabSz="1042988" rtl="0" eaLnBrk="0" fontAlgn="base" hangingPunct="0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5pPr>
      <a:lvl6pPr marL="2803525" indent="-260350" algn="l" defTabSz="1042988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6pPr>
      <a:lvl7pPr marL="3260725" indent="-260350" algn="l" defTabSz="1042988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7pPr>
      <a:lvl8pPr marL="3717925" indent="-260350" algn="l" defTabSz="1042988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8pPr>
      <a:lvl9pPr marL="4175125" indent="-260350" algn="l" defTabSz="1042988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//upload.wikimedia.org/wikipedia/commons/b/bb/NowaMapaS7.sv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url=http://puszczykowo.pl/index.php?option=com_content&amp;view=article&amp;id=99:symbole-ue&amp;catid=59:unia-europejska-inne&amp;rct=j&amp;frm=1&amp;q=&amp;esrc=s&amp;sa=U&amp;ei=XDaxU7jdNvPN7AaOtIDIAw&amp;ved=0CBcQ9QEwAQ&amp;usg=AFQjCNG70Awfm4Qp9V7_LZ5N7ryiGCmWgw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4"/>
          <p:cNvSpPr>
            <a:spLocks noChangeArrowheads="1"/>
          </p:cNvSpPr>
          <p:nvPr/>
        </p:nvSpPr>
        <p:spPr bwMode="auto">
          <a:xfrm>
            <a:off x="0" y="6116638"/>
            <a:ext cx="10691813" cy="719137"/>
          </a:xfrm>
          <a:prstGeom prst="rect">
            <a:avLst/>
          </a:prstGeom>
          <a:solidFill>
            <a:srgbClr val="4C4C4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pl-PL" altLang="pl-PL"/>
          </a:p>
        </p:txBody>
      </p:sp>
      <p:sp>
        <p:nvSpPr>
          <p:cNvPr id="4099" name="Text Box 15"/>
          <p:cNvSpPr txBox="1">
            <a:spLocks noChangeArrowheads="1"/>
          </p:cNvSpPr>
          <p:nvPr/>
        </p:nvSpPr>
        <p:spPr bwMode="auto">
          <a:xfrm>
            <a:off x="3741738" y="6230938"/>
            <a:ext cx="65008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pl-PL" altLang="pl-PL" sz="2000" b="0" dirty="0" smtClean="0">
                <a:solidFill>
                  <a:schemeClr val="bg1"/>
                </a:solidFill>
              </a:rPr>
              <a:t>KIELCE 15.06.2015r.</a:t>
            </a:r>
            <a:endParaRPr lang="pl-PL" altLang="pl-PL" sz="2000" b="0" dirty="0">
              <a:solidFill>
                <a:schemeClr val="bg1"/>
              </a:solidFill>
            </a:endParaRPr>
          </a:p>
        </p:txBody>
      </p:sp>
      <p:sp>
        <p:nvSpPr>
          <p:cNvPr id="4100" name="Text Box 7"/>
          <p:cNvSpPr txBox="1">
            <a:spLocks noChangeArrowheads="1"/>
          </p:cNvSpPr>
          <p:nvPr/>
        </p:nvSpPr>
        <p:spPr bwMode="auto">
          <a:xfrm>
            <a:off x="3122613" y="1728466"/>
            <a:ext cx="7570787" cy="3668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ctr" eaLnBrk="1" hangingPunct="1">
              <a:lnSpc>
                <a:spcPct val="130000"/>
              </a:lnSpc>
            </a:pPr>
            <a:r>
              <a:rPr lang="pl-PL" altLang="pl-PL" sz="2800" dirty="0">
                <a:solidFill>
                  <a:schemeClr val="bg1"/>
                </a:solidFill>
              </a:rPr>
              <a:t>BUDOWA DROGI </a:t>
            </a:r>
            <a:r>
              <a:rPr lang="pl-PL" altLang="pl-PL" sz="2800" dirty="0" smtClean="0">
                <a:solidFill>
                  <a:schemeClr val="bg1"/>
                </a:solidFill>
              </a:rPr>
              <a:t>EKSPRESOWEJ</a:t>
            </a:r>
            <a:endParaRPr lang="pl-PL" altLang="pl-PL" sz="2800" dirty="0">
              <a:solidFill>
                <a:schemeClr val="bg1"/>
              </a:solidFill>
            </a:endParaRPr>
          </a:p>
          <a:p>
            <a:pPr algn="ctr" eaLnBrk="1" hangingPunct="1"/>
            <a:endParaRPr lang="pl-PL" altLang="pl-PL" sz="2800" dirty="0" smtClean="0">
              <a:solidFill>
                <a:schemeClr val="bg1"/>
              </a:solidFill>
            </a:endParaRPr>
          </a:p>
          <a:p>
            <a:pPr algn="ctr" eaLnBrk="1" hangingPunct="1"/>
            <a:endParaRPr lang="pl-PL" altLang="pl-PL" sz="2800" dirty="0">
              <a:solidFill>
                <a:schemeClr val="bg1"/>
              </a:solidFill>
            </a:endParaRPr>
          </a:p>
          <a:p>
            <a:pPr algn="ctr" eaLnBrk="1" hangingPunct="1"/>
            <a:endParaRPr lang="pl-PL" altLang="pl-PL" sz="2800" dirty="0">
              <a:solidFill>
                <a:schemeClr val="bg1"/>
              </a:solidFill>
            </a:endParaRPr>
          </a:p>
          <a:p>
            <a:pPr algn="ctr" eaLnBrk="1" hangingPunct="1"/>
            <a:endParaRPr lang="pl-PL" altLang="pl-PL" sz="2800" dirty="0">
              <a:solidFill>
                <a:schemeClr val="bg1"/>
              </a:solidFill>
            </a:endParaRPr>
          </a:p>
          <a:p>
            <a:pPr algn="ctr"/>
            <a:r>
              <a:rPr lang="pl-PL" altLang="pl-PL" sz="2800" dirty="0" smtClean="0">
                <a:solidFill>
                  <a:schemeClr val="bg1"/>
                </a:solidFill>
              </a:rPr>
              <a:t>NA ODCINKU</a:t>
            </a:r>
            <a:endParaRPr lang="pl-PL" altLang="pl-PL" sz="2800" dirty="0">
              <a:solidFill>
                <a:schemeClr val="bg1"/>
              </a:solidFill>
            </a:endParaRPr>
          </a:p>
          <a:p>
            <a:pPr algn="ctr"/>
            <a:r>
              <a:rPr lang="pl-PL" altLang="pl-PL" sz="2800" dirty="0">
                <a:solidFill>
                  <a:srgbClr val="FFFFFF"/>
                </a:solidFill>
              </a:rPr>
              <a:t>CHĘCINY-JĘDRZEJÓW</a:t>
            </a:r>
            <a:endParaRPr lang="pl-PL" altLang="pl-PL" sz="2800" dirty="0" smtClean="0">
              <a:solidFill>
                <a:schemeClr val="bg1"/>
              </a:solidFill>
            </a:endParaRPr>
          </a:p>
          <a:p>
            <a:pPr algn="ctr" eaLnBrk="1" hangingPunct="1"/>
            <a:endParaRPr lang="pl-PL" altLang="pl-PL" sz="2800" dirty="0" smtClean="0">
              <a:solidFill>
                <a:schemeClr val="bg1"/>
              </a:solidFill>
            </a:endParaRPr>
          </a:p>
        </p:txBody>
      </p:sp>
      <p:pic>
        <p:nvPicPr>
          <p:cNvPr id="4101" name="Obraz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39863"/>
            <a:ext cx="3111500" cy="467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22824" y="2712152"/>
            <a:ext cx="2170364" cy="1060796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4544705" y="4941534"/>
            <a:ext cx="48974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altLang="pl-PL" sz="2800" dirty="0" smtClean="0">
                <a:solidFill>
                  <a:srgbClr val="FFFFFF"/>
                </a:solidFill>
              </a:rPr>
              <a:t> </a:t>
            </a:r>
            <a:endParaRPr lang="pl-P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7"/>
          <p:cNvSpPr txBox="1">
            <a:spLocks noChangeArrowheads="1"/>
          </p:cNvSpPr>
          <p:nvPr/>
        </p:nvSpPr>
        <p:spPr bwMode="auto">
          <a:xfrm>
            <a:off x="581269" y="2255226"/>
            <a:ext cx="9530861" cy="3453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just" eaLnBrk="1" hangingPunct="1">
              <a:lnSpc>
                <a:spcPct val="130000"/>
              </a:lnSpc>
              <a:spcBef>
                <a:spcPct val="50000"/>
              </a:spcBef>
            </a:pPr>
            <a:r>
              <a:rPr lang="pl-PL" altLang="pl-PL" sz="2400" dirty="0" smtClean="0">
                <a:solidFill>
                  <a:schemeClr val="bg1"/>
                </a:solidFill>
              </a:rPr>
              <a:t>Droga S-7 </a:t>
            </a:r>
            <a:r>
              <a:rPr lang="pl-PL" altLang="pl-PL" sz="2400" b="0" dirty="0" smtClean="0">
                <a:solidFill>
                  <a:schemeClr val="bg1"/>
                </a:solidFill>
              </a:rPr>
              <a:t>– droga ekspresowa łącząca północ kraju (Gdańsk) z jego południem (Rabka-Zdrój) stanowiąca niejako alternatywę dla autostrady A1 w ruchu tranzytowym. Projekt obejmuje województwa: pomorskie, warmińsko - mazurskie, mazowieckie, świętokrzyskie, małopolskie</a:t>
            </a:r>
            <a:r>
              <a:rPr lang="pl-PL" altLang="pl-PL" sz="2400" b="0" dirty="0" smtClean="0">
                <a:solidFill>
                  <a:srgbClr val="FFFFFF"/>
                </a:solidFill>
              </a:rPr>
              <a:t> a jej łącznej długość docelowo wynosić będzie ok.720 km</a:t>
            </a:r>
            <a:endParaRPr lang="pl-PL" altLang="pl-PL" sz="2400" b="0" dirty="0">
              <a:solidFill>
                <a:schemeClr val="bg1"/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0" y="839196"/>
            <a:ext cx="10693400" cy="41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lik:NowaMapaS7.sv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17243" y="1747044"/>
            <a:ext cx="5416052" cy="49911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</p:pic>
      <p:cxnSp>
        <p:nvCxnSpPr>
          <p:cNvPr id="6" name="Łącznik prosty 5"/>
          <p:cNvCxnSpPr/>
          <p:nvPr/>
        </p:nvCxnSpPr>
        <p:spPr bwMode="auto">
          <a:xfrm>
            <a:off x="5141119" y="2264569"/>
            <a:ext cx="254794" cy="109537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Łącznik prosty 10"/>
          <p:cNvCxnSpPr/>
          <p:nvPr/>
        </p:nvCxnSpPr>
        <p:spPr bwMode="auto">
          <a:xfrm flipV="1">
            <a:off x="5031581" y="2245519"/>
            <a:ext cx="54769" cy="33338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Łącznik prosty 14"/>
          <p:cNvCxnSpPr/>
          <p:nvPr/>
        </p:nvCxnSpPr>
        <p:spPr bwMode="auto">
          <a:xfrm>
            <a:off x="5069681" y="2238375"/>
            <a:ext cx="76200" cy="28575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Łącznik prosty 17"/>
          <p:cNvCxnSpPr/>
          <p:nvPr/>
        </p:nvCxnSpPr>
        <p:spPr bwMode="auto">
          <a:xfrm>
            <a:off x="5379244" y="2366963"/>
            <a:ext cx="164306" cy="71437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Łącznik prosty 21"/>
          <p:cNvCxnSpPr/>
          <p:nvPr/>
        </p:nvCxnSpPr>
        <p:spPr bwMode="auto">
          <a:xfrm>
            <a:off x="5531644" y="2421731"/>
            <a:ext cx="90487" cy="250032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" name="Łącznik prosty 25"/>
          <p:cNvCxnSpPr/>
          <p:nvPr/>
        </p:nvCxnSpPr>
        <p:spPr bwMode="auto">
          <a:xfrm>
            <a:off x="5614988" y="2657475"/>
            <a:ext cx="130968" cy="135731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0" name="Łącznik prosty 29"/>
          <p:cNvCxnSpPr/>
          <p:nvPr/>
        </p:nvCxnSpPr>
        <p:spPr bwMode="auto">
          <a:xfrm>
            <a:off x="5729288" y="2769394"/>
            <a:ext cx="38100" cy="9525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Łącznik prosty 32"/>
          <p:cNvCxnSpPr/>
          <p:nvPr/>
        </p:nvCxnSpPr>
        <p:spPr bwMode="auto">
          <a:xfrm>
            <a:off x="5748338" y="2845594"/>
            <a:ext cx="119062" cy="28575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Łącznik prosty 35"/>
          <p:cNvCxnSpPr/>
          <p:nvPr/>
        </p:nvCxnSpPr>
        <p:spPr bwMode="auto">
          <a:xfrm>
            <a:off x="5800725" y="2857500"/>
            <a:ext cx="57150" cy="14288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Łącznik prosty 38"/>
          <p:cNvCxnSpPr/>
          <p:nvPr/>
        </p:nvCxnSpPr>
        <p:spPr bwMode="auto">
          <a:xfrm>
            <a:off x="5843588" y="2855119"/>
            <a:ext cx="111918" cy="250031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1" name="Łącznik prosty 50"/>
          <p:cNvCxnSpPr/>
          <p:nvPr/>
        </p:nvCxnSpPr>
        <p:spPr bwMode="auto">
          <a:xfrm flipH="1">
            <a:off x="5924552" y="3090863"/>
            <a:ext cx="28573" cy="204787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Łącznik prosty 53"/>
          <p:cNvCxnSpPr/>
          <p:nvPr/>
        </p:nvCxnSpPr>
        <p:spPr bwMode="auto">
          <a:xfrm flipH="1">
            <a:off x="5884069" y="3283744"/>
            <a:ext cx="42862" cy="9286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8" name="Łącznik prosty 57"/>
          <p:cNvCxnSpPr/>
          <p:nvPr/>
        </p:nvCxnSpPr>
        <p:spPr bwMode="auto">
          <a:xfrm flipH="1">
            <a:off x="5865019" y="3367088"/>
            <a:ext cx="23812" cy="90487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Łącznik prosty 60"/>
          <p:cNvCxnSpPr/>
          <p:nvPr/>
        </p:nvCxnSpPr>
        <p:spPr bwMode="auto">
          <a:xfrm>
            <a:off x="5865019" y="3440906"/>
            <a:ext cx="47625" cy="19050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Łącznik prosty 65"/>
          <p:cNvCxnSpPr/>
          <p:nvPr/>
        </p:nvCxnSpPr>
        <p:spPr bwMode="auto">
          <a:xfrm>
            <a:off x="5905500" y="3617119"/>
            <a:ext cx="83344" cy="109537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9" name="Łącznik prosty 68"/>
          <p:cNvCxnSpPr/>
          <p:nvPr/>
        </p:nvCxnSpPr>
        <p:spPr bwMode="auto">
          <a:xfrm>
            <a:off x="5986463" y="3719513"/>
            <a:ext cx="54768" cy="9525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2" name="Łącznik prosty 71"/>
          <p:cNvCxnSpPr/>
          <p:nvPr/>
        </p:nvCxnSpPr>
        <p:spPr bwMode="auto">
          <a:xfrm>
            <a:off x="6029325" y="3800474"/>
            <a:ext cx="161925" cy="11191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Łącznik prosty 74"/>
          <p:cNvCxnSpPr/>
          <p:nvPr/>
        </p:nvCxnSpPr>
        <p:spPr bwMode="auto">
          <a:xfrm>
            <a:off x="6186488" y="3902869"/>
            <a:ext cx="42862" cy="64294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Łącznik prosty 81"/>
          <p:cNvCxnSpPr/>
          <p:nvPr/>
        </p:nvCxnSpPr>
        <p:spPr bwMode="auto">
          <a:xfrm flipH="1">
            <a:off x="6236494" y="4042410"/>
            <a:ext cx="27146" cy="9144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5" name="Łącznik prosty 84"/>
          <p:cNvCxnSpPr/>
          <p:nvPr/>
        </p:nvCxnSpPr>
        <p:spPr bwMode="auto">
          <a:xfrm flipH="1">
            <a:off x="6191251" y="4122420"/>
            <a:ext cx="53339" cy="75724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8" name="Łącznik prosty 87"/>
          <p:cNvCxnSpPr/>
          <p:nvPr/>
        </p:nvCxnSpPr>
        <p:spPr bwMode="auto">
          <a:xfrm flipH="1">
            <a:off x="6188869" y="4181475"/>
            <a:ext cx="7144" cy="107156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0" name="Łącznik prosty 89"/>
          <p:cNvCxnSpPr/>
          <p:nvPr/>
        </p:nvCxnSpPr>
        <p:spPr bwMode="auto">
          <a:xfrm>
            <a:off x="6186488" y="4269581"/>
            <a:ext cx="40481" cy="138113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" name="Łącznik prosty 92"/>
          <p:cNvCxnSpPr/>
          <p:nvPr/>
        </p:nvCxnSpPr>
        <p:spPr bwMode="auto">
          <a:xfrm>
            <a:off x="6226969" y="4405313"/>
            <a:ext cx="52387" cy="119062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5" name="Łącznik prosty 94"/>
          <p:cNvCxnSpPr/>
          <p:nvPr/>
        </p:nvCxnSpPr>
        <p:spPr bwMode="auto">
          <a:xfrm>
            <a:off x="6272213" y="4510088"/>
            <a:ext cx="35718" cy="7620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7" name="Łącznik prosty 96"/>
          <p:cNvCxnSpPr/>
          <p:nvPr/>
        </p:nvCxnSpPr>
        <p:spPr bwMode="auto">
          <a:xfrm>
            <a:off x="6303169" y="4576763"/>
            <a:ext cx="11906" cy="45243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9" name="Łącznik prosty 98"/>
          <p:cNvCxnSpPr/>
          <p:nvPr/>
        </p:nvCxnSpPr>
        <p:spPr bwMode="auto">
          <a:xfrm flipH="1">
            <a:off x="6303169" y="4598194"/>
            <a:ext cx="9525" cy="119062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1" name="Łącznik prosty 100"/>
          <p:cNvCxnSpPr/>
          <p:nvPr/>
        </p:nvCxnSpPr>
        <p:spPr bwMode="auto">
          <a:xfrm flipH="1">
            <a:off x="6260307" y="4700588"/>
            <a:ext cx="50006" cy="92868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3" name="Łącznik prosty 102"/>
          <p:cNvCxnSpPr/>
          <p:nvPr/>
        </p:nvCxnSpPr>
        <p:spPr bwMode="auto">
          <a:xfrm flipH="1">
            <a:off x="6205538" y="4786313"/>
            <a:ext cx="61913" cy="5715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5" name="Łącznik prosty 104"/>
          <p:cNvCxnSpPr/>
          <p:nvPr/>
        </p:nvCxnSpPr>
        <p:spPr bwMode="auto">
          <a:xfrm flipH="1">
            <a:off x="6198394" y="4819650"/>
            <a:ext cx="19051" cy="164306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7" name="Łącznik prosty 106"/>
          <p:cNvCxnSpPr/>
          <p:nvPr/>
        </p:nvCxnSpPr>
        <p:spPr bwMode="auto">
          <a:xfrm flipH="1">
            <a:off x="6181730" y="4960144"/>
            <a:ext cx="21426" cy="119062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9" name="Łącznik prosty 108"/>
          <p:cNvCxnSpPr/>
          <p:nvPr/>
        </p:nvCxnSpPr>
        <p:spPr bwMode="auto">
          <a:xfrm flipH="1">
            <a:off x="6048375" y="5062538"/>
            <a:ext cx="145257" cy="61912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3" name="Łącznik prosty 112"/>
          <p:cNvCxnSpPr/>
          <p:nvPr/>
        </p:nvCxnSpPr>
        <p:spPr bwMode="auto">
          <a:xfrm flipH="1">
            <a:off x="5988845" y="5117306"/>
            <a:ext cx="69055" cy="80963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5" name="Łącznik prosty 114"/>
          <p:cNvCxnSpPr/>
          <p:nvPr/>
        </p:nvCxnSpPr>
        <p:spPr bwMode="auto">
          <a:xfrm>
            <a:off x="5998369" y="5176838"/>
            <a:ext cx="2381" cy="78581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7" name="Łącznik prosty 116"/>
          <p:cNvCxnSpPr/>
          <p:nvPr/>
        </p:nvCxnSpPr>
        <p:spPr bwMode="auto">
          <a:xfrm flipH="1">
            <a:off x="5962099" y="5238750"/>
            <a:ext cx="45796" cy="67941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9" name="Łącznik prosty 118"/>
          <p:cNvCxnSpPr/>
          <p:nvPr/>
        </p:nvCxnSpPr>
        <p:spPr bwMode="auto">
          <a:xfrm flipH="1">
            <a:off x="5977956" y="5197633"/>
            <a:ext cx="26105" cy="40346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1" name="Łącznik prosty 120"/>
          <p:cNvCxnSpPr/>
          <p:nvPr/>
        </p:nvCxnSpPr>
        <p:spPr bwMode="auto">
          <a:xfrm flipH="1">
            <a:off x="5849920" y="5389870"/>
            <a:ext cx="16669" cy="119062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3" name="Łącznik prosty 122"/>
          <p:cNvCxnSpPr/>
          <p:nvPr/>
        </p:nvCxnSpPr>
        <p:spPr bwMode="auto">
          <a:xfrm flipH="1">
            <a:off x="5774531" y="5529263"/>
            <a:ext cx="66675" cy="71437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5" name="Łącznik prosty 124"/>
          <p:cNvCxnSpPr/>
          <p:nvPr/>
        </p:nvCxnSpPr>
        <p:spPr bwMode="auto">
          <a:xfrm flipH="1">
            <a:off x="5743575" y="5591175"/>
            <a:ext cx="38101" cy="83344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7" name="Łącznik prosty 126"/>
          <p:cNvCxnSpPr/>
          <p:nvPr/>
        </p:nvCxnSpPr>
        <p:spPr bwMode="auto">
          <a:xfrm flipH="1">
            <a:off x="5729288" y="5664994"/>
            <a:ext cx="19051" cy="104775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9" name="Łącznik prosty 128"/>
          <p:cNvCxnSpPr/>
          <p:nvPr/>
        </p:nvCxnSpPr>
        <p:spPr bwMode="auto">
          <a:xfrm>
            <a:off x="5726906" y="5755482"/>
            <a:ext cx="23813" cy="54768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1" name="Łącznik prosty 130"/>
          <p:cNvCxnSpPr/>
          <p:nvPr/>
        </p:nvCxnSpPr>
        <p:spPr bwMode="auto">
          <a:xfrm>
            <a:off x="5738813" y="5788819"/>
            <a:ext cx="50006" cy="69056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5" name="Łącznik prosty 134"/>
          <p:cNvCxnSpPr/>
          <p:nvPr/>
        </p:nvCxnSpPr>
        <p:spPr bwMode="auto">
          <a:xfrm>
            <a:off x="5698333" y="5922169"/>
            <a:ext cx="11905" cy="11430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8" name="Łącznik prosty 137"/>
          <p:cNvCxnSpPr/>
          <p:nvPr/>
        </p:nvCxnSpPr>
        <p:spPr bwMode="auto">
          <a:xfrm>
            <a:off x="5707856" y="6024563"/>
            <a:ext cx="38100" cy="109537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0" name="Łącznik prosty 139"/>
          <p:cNvCxnSpPr/>
          <p:nvPr/>
        </p:nvCxnSpPr>
        <p:spPr bwMode="auto">
          <a:xfrm flipH="1">
            <a:off x="5729288" y="6117431"/>
            <a:ext cx="19050" cy="40482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2" name="Łącznik prosty 141"/>
          <p:cNvCxnSpPr/>
          <p:nvPr/>
        </p:nvCxnSpPr>
        <p:spPr bwMode="auto">
          <a:xfrm flipH="1">
            <a:off x="5695950" y="6136481"/>
            <a:ext cx="50006" cy="59532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4" name="Łącznik prosty 143"/>
          <p:cNvCxnSpPr/>
          <p:nvPr/>
        </p:nvCxnSpPr>
        <p:spPr bwMode="auto">
          <a:xfrm>
            <a:off x="5705475" y="6174581"/>
            <a:ext cx="7145" cy="80963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09" name="Łącznik prosty 308"/>
          <p:cNvCxnSpPr/>
          <p:nvPr/>
        </p:nvCxnSpPr>
        <p:spPr bwMode="auto">
          <a:xfrm>
            <a:off x="5784056" y="5843588"/>
            <a:ext cx="4763" cy="50006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Elipsa 2"/>
          <p:cNvSpPr/>
          <p:nvPr/>
        </p:nvSpPr>
        <p:spPr bwMode="auto">
          <a:xfrm>
            <a:off x="5835810" y="5190461"/>
            <a:ext cx="240507" cy="232568"/>
          </a:xfrm>
          <a:prstGeom prst="ellipse">
            <a:avLst/>
          </a:prstGeom>
          <a:noFill/>
          <a:ln w="28575" cap="flat" cmpd="sng" algn="ctr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5" name="Strzałka w prawo 4"/>
          <p:cNvSpPr/>
          <p:nvPr/>
        </p:nvSpPr>
        <p:spPr bwMode="auto">
          <a:xfrm>
            <a:off x="5485767" y="5246024"/>
            <a:ext cx="300037" cy="125412"/>
          </a:xfrm>
          <a:prstGeom prst="rightArrow">
            <a:avLst/>
          </a:prstGeom>
          <a:solidFill>
            <a:srgbClr val="FF0000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56" name="Tytuł 5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  <p:sp>
        <p:nvSpPr>
          <p:cNvPr id="57" name="Prostokąt 56"/>
          <p:cNvSpPr/>
          <p:nvPr/>
        </p:nvSpPr>
        <p:spPr>
          <a:xfrm>
            <a:off x="0" y="839196"/>
            <a:ext cx="10693400" cy="41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 smtClean="0">
                <a:solidFill>
                  <a:srgbClr val="FFFFFF"/>
                </a:solidFill>
              </a:rPr>
              <a:t>Lokalizacja </a:t>
            </a:r>
            <a:r>
              <a:rPr lang="pl-PL" altLang="pl-PL" sz="1600" dirty="0">
                <a:solidFill>
                  <a:srgbClr val="FFFFFF"/>
                </a:solidFill>
              </a:rPr>
              <a:t>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3138" y="1626919"/>
            <a:ext cx="9829178" cy="5106390"/>
          </a:xfrm>
        </p:spPr>
        <p:txBody>
          <a:bodyPr numCol="1"/>
          <a:lstStyle/>
          <a:p>
            <a:pPr marL="0" algn="just" eaLnBrk="1" hangingPunct="1">
              <a:lnSpc>
                <a:spcPct val="130000"/>
              </a:lnSpc>
              <a:spcBef>
                <a:spcPct val="50000"/>
              </a:spcBef>
              <a:buNone/>
            </a:pPr>
            <a:r>
              <a:rPr lang="pl-PL" altLang="pl-PL" sz="2400" kern="1200" dirty="0" smtClean="0">
                <a:solidFill>
                  <a:schemeClr val="bg1"/>
                </a:solidFill>
                <a:latin typeface="Verdana" pitchFamily="34" charset="0"/>
              </a:rPr>
              <a:t>Realizacja drogi zapewni powiązanie województwa świętokrzyskiego z krajowym układem drogowym Polski północnej i Polski południowej. Planowany odcinek drogi zapewni poprawę warunków przejazdu dla ruchu dalekobieżnego i regionalnego pomiędzy Kielcami </a:t>
            </a:r>
            <a:br>
              <a:rPr lang="pl-PL" altLang="pl-PL" sz="2400" kern="1200" dirty="0" smtClean="0">
                <a:solidFill>
                  <a:schemeClr val="bg1"/>
                </a:solidFill>
                <a:latin typeface="Verdana" pitchFamily="34" charset="0"/>
              </a:rPr>
            </a:br>
            <a:r>
              <a:rPr lang="pl-PL" altLang="pl-PL" sz="2400" kern="1200" dirty="0" smtClean="0">
                <a:solidFill>
                  <a:schemeClr val="bg1"/>
                </a:solidFill>
                <a:latin typeface="Verdana" pitchFamily="34" charset="0"/>
              </a:rPr>
              <a:t>i Jędrzejowem, poprawę bezpieczeństwa ruchu w korytarzu drogi krajowej S-7 oraz umożliwi aktywizację terenów położonych wzdłuż projektowanej drogi ekspresowej oraz </a:t>
            </a:r>
            <a:br>
              <a:rPr lang="pl-PL" altLang="pl-PL" sz="2400" kern="1200" dirty="0" smtClean="0">
                <a:solidFill>
                  <a:schemeClr val="bg1"/>
                </a:solidFill>
                <a:latin typeface="Verdana" pitchFamily="34" charset="0"/>
              </a:rPr>
            </a:br>
            <a:r>
              <a:rPr lang="pl-PL" altLang="pl-PL" sz="2400" kern="1200" dirty="0" smtClean="0">
                <a:solidFill>
                  <a:schemeClr val="bg1"/>
                </a:solidFill>
                <a:latin typeface="Verdana" pitchFamily="34" charset="0"/>
              </a:rPr>
              <a:t>w województwie świętokrzyskim. </a:t>
            </a:r>
            <a:endParaRPr lang="pl-PL" altLang="pl-PL" sz="2400" kern="1200" dirty="0">
              <a:solidFill>
                <a:srgbClr val="FFFFFF"/>
              </a:solidFill>
              <a:latin typeface="Verdana" pitchFamily="34" charset="0"/>
            </a:endParaRPr>
          </a:p>
          <a:p>
            <a:pPr algn="just">
              <a:spcAft>
                <a:spcPts val="600"/>
              </a:spcAft>
            </a:pPr>
            <a:endParaRPr lang="pl-PL" dirty="0"/>
          </a:p>
        </p:txBody>
      </p:sp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0" y="839196"/>
            <a:ext cx="10693400" cy="374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 smtClean="0">
                <a:solidFill>
                  <a:srgbClr val="FFFFFF"/>
                </a:solidFill>
              </a:rPr>
              <a:t>Cel realizacji budowy </a:t>
            </a:r>
            <a:r>
              <a:rPr lang="pl-PL" altLang="pl-PL" sz="1600" dirty="0">
                <a:solidFill>
                  <a:srgbClr val="FFFFFF"/>
                </a:solidFill>
              </a:rPr>
              <a:t>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9904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0363" y="1763712"/>
            <a:ext cx="9766401" cy="4934799"/>
          </a:xfrm>
        </p:spPr>
        <p:txBody>
          <a:bodyPr/>
          <a:lstStyle/>
          <a:p>
            <a:pPr algn="ctr" eaLnBrk="1" hangingPunct="1">
              <a:lnSpc>
                <a:spcPct val="130000"/>
              </a:lnSpc>
              <a:spcBef>
                <a:spcPct val="50000"/>
              </a:spcBef>
              <a:buNone/>
            </a:pPr>
            <a:r>
              <a:rPr lang="pl-PL" altLang="pl-PL" sz="2400" dirty="0" smtClean="0">
                <a:solidFill>
                  <a:schemeClr val="bg1"/>
                </a:solidFill>
                <a:latin typeface="Verdana" pitchFamily="34" charset="0"/>
              </a:rPr>
              <a:t>Budowa dwujezdniowej drogi ekspresowej S-7 na odcinku Chęciny- Jędrzejów to odcinek zawarty pomiędzy węzłami: „Kielce Południe” i „Jędrzejów”.</a:t>
            </a:r>
          </a:p>
          <a:p>
            <a:pPr algn="ctr" eaLnBrk="1" hangingPunct="1">
              <a:lnSpc>
                <a:spcPct val="130000"/>
              </a:lnSpc>
              <a:spcBef>
                <a:spcPct val="50000"/>
              </a:spcBef>
              <a:buNone/>
            </a:pPr>
            <a:r>
              <a:rPr lang="pl-PL" altLang="pl-PL" sz="2400" dirty="0" smtClean="0">
                <a:solidFill>
                  <a:schemeClr val="bg1"/>
                </a:solidFill>
                <a:latin typeface="Verdana" pitchFamily="34" charset="0"/>
              </a:rPr>
              <a:t>Początek budowy stanowi kontynuację prowadzonej drogi krajowej S-7 na odcinku obwodnicy Kielc, Kielce (DK-73 węzeł Wiśniówka) - Chęciny (węzeł Kielce - Południe).</a:t>
            </a:r>
          </a:p>
          <a:p>
            <a:pPr algn="ctr" eaLnBrk="1" hangingPunct="1">
              <a:lnSpc>
                <a:spcPct val="130000"/>
              </a:lnSpc>
              <a:spcBef>
                <a:spcPct val="50000"/>
              </a:spcBef>
              <a:buNone/>
            </a:pPr>
            <a:r>
              <a:rPr lang="pl-PL" altLang="pl-PL" sz="2400" dirty="0" smtClean="0">
                <a:solidFill>
                  <a:schemeClr val="bg1"/>
                </a:solidFill>
                <a:latin typeface="Verdana" pitchFamily="34" charset="0"/>
              </a:rPr>
              <a:t>Koniec odcinka włącza się w istniejącą obwodnicę Jędrzejowa w ciągu drogi ekspresowej S-7.</a:t>
            </a:r>
          </a:p>
          <a:p>
            <a:pPr algn="ctr" eaLnBrk="1" hangingPunct="1">
              <a:lnSpc>
                <a:spcPct val="130000"/>
              </a:lnSpc>
              <a:spcBef>
                <a:spcPct val="50000"/>
              </a:spcBef>
              <a:buNone/>
            </a:pPr>
            <a:r>
              <a:rPr lang="pl-PL" altLang="pl-PL" sz="2400" b="1" dirty="0" smtClean="0">
                <a:solidFill>
                  <a:schemeClr val="bg1"/>
                </a:solidFill>
                <a:latin typeface="Verdana" pitchFamily="34" charset="0"/>
              </a:rPr>
              <a:t>Długość odcinka wynosi 21km 533m. </a:t>
            </a:r>
            <a:endParaRPr lang="pl-PL" altLang="pl-PL" sz="2400" b="1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0" y="839196"/>
            <a:ext cx="10693400" cy="374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 smtClean="0">
                <a:solidFill>
                  <a:srgbClr val="FFFFFF"/>
                </a:solidFill>
              </a:rPr>
              <a:t>Usytuowanie odcinka drogi ekspresowej S-7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03449"/>
            <a:ext cx="10547498" cy="3515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rostokąt 3"/>
          <p:cNvSpPr/>
          <p:nvPr/>
        </p:nvSpPr>
        <p:spPr>
          <a:xfrm>
            <a:off x="0" y="839196"/>
            <a:ext cx="10693400" cy="374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 smtClean="0">
                <a:solidFill>
                  <a:srgbClr val="FFFFFF"/>
                </a:solidFill>
              </a:rPr>
              <a:t>Orientacja planowanej inwestycji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2933206" y="2149434"/>
            <a:ext cx="27550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/>
              <a:t>Początek robót</a:t>
            </a:r>
            <a:endParaRPr lang="pl-PL" sz="2400" dirty="0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0" y="839196"/>
            <a:ext cx="10693400" cy="374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 smtClean="0">
                <a:solidFill>
                  <a:srgbClr val="FFFFFF"/>
                </a:solidFill>
              </a:rPr>
              <a:t>Początek planowanej inwestycji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609" y="1480456"/>
            <a:ext cx="6273210" cy="5359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92960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2933206" y="2149434"/>
            <a:ext cx="26244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/>
              <a:t>Początek zakresu robót</a:t>
            </a:r>
            <a:endParaRPr lang="pl-PL" sz="2400" dirty="0"/>
          </a:p>
        </p:txBody>
      </p:sp>
      <p:sp>
        <p:nvSpPr>
          <p:cNvPr id="10" name="Tytuł 9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23425" cy="379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b="1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b="1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b="1" dirty="0">
              <a:solidFill>
                <a:srgbClr val="FFFFFF"/>
              </a:solidFill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0" y="839196"/>
            <a:ext cx="10693400" cy="374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 smtClean="0">
                <a:solidFill>
                  <a:srgbClr val="FFFFFF"/>
                </a:solidFill>
              </a:rPr>
              <a:t>Koniec planowanej inwestycji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900" y="1461831"/>
            <a:ext cx="7830810" cy="5292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76424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7"/>
          <p:cNvSpPr txBox="1">
            <a:spLocks noChangeArrowheads="1"/>
          </p:cNvSpPr>
          <p:nvPr/>
        </p:nvSpPr>
        <p:spPr bwMode="auto">
          <a:xfrm>
            <a:off x="0" y="874713"/>
            <a:ext cx="106934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45711" rIns="0" bIns="45711">
            <a:spAutoFit/>
          </a:bodyPr>
          <a:lstStyle/>
          <a:p>
            <a:pPr algn="ctr" eaLnBrk="1" hangingPunct="1">
              <a:lnSpc>
                <a:spcPct val="130000"/>
              </a:lnSpc>
            </a:pPr>
            <a:endParaRPr lang="pl-PL" altLang="pl-PL" sz="1900">
              <a:solidFill>
                <a:schemeClr val="bg1"/>
              </a:solidFill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1671082"/>
            <a:ext cx="10693400" cy="5616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lang="pl-PL" sz="2000" b="0" spc="-100" dirty="0" smtClean="0">
                <a:solidFill>
                  <a:schemeClr val="bg1"/>
                </a:solidFill>
              </a:rPr>
              <a:t>Obszar przeznaczony pod realizację drogi ekspresowej nr 7 przecina </a:t>
            </a:r>
          </a:p>
          <a:p>
            <a:pPr marL="0" marR="0" lvl="0" indent="180975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lang="pl-PL" sz="2000" b="0" spc="-100" dirty="0" smtClean="0">
                <a:solidFill>
                  <a:schemeClr val="bg1"/>
                </a:solidFill>
              </a:rPr>
              <a:t>następujące drogi publiczne:</a:t>
            </a:r>
          </a:p>
          <a:p>
            <a:pPr marL="0" marR="0" lvl="0" indent="180975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pl-PL" sz="1600" b="0" spc="-100" dirty="0" smtClean="0">
                <a:solidFill>
                  <a:schemeClr val="bg1"/>
                </a:solidFill>
              </a:rPr>
              <a:t>drogi  wojewódzkie: nr 763 i  nr 762</a:t>
            </a:r>
          </a:p>
          <a:p>
            <a:pPr marL="0" marR="0" lvl="0" indent="180975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pl-PL" sz="1600" b="0" spc="-100" dirty="0" smtClean="0">
                <a:solidFill>
                  <a:schemeClr val="bg1"/>
                </a:solidFill>
              </a:rPr>
              <a:t>drogi powiatowe: </a:t>
            </a:r>
          </a:p>
          <a:p>
            <a:pPr marL="355600" marR="0" lvl="0" indent="180975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723900" algn="l"/>
              </a:tabLst>
            </a:pPr>
            <a:r>
              <a:rPr lang="fr-FR" sz="1600" b="0" spc="-100" dirty="0" smtClean="0">
                <a:solidFill>
                  <a:schemeClr val="bg1"/>
                </a:solidFill>
              </a:rPr>
              <a:t> powiat kielecki</a:t>
            </a:r>
            <a:r>
              <a:rPr lang="pl-PL" sz="1600" b="0" spc="-100" dirty="0" smtClean="0">
                <a:solidFill>
                  <a:schemeClr val="bg1"/>
                </a:solidFill>
              </a:rPr>
              <a:t>: </a:t>
            </a:r>
            <a:r>
              <a:rPr lang="fr-FR" sz="1600" b="0" spc="-100" dirty="0" smtClean="0">
                <a:solidFill>
                  <a:schemeClr val="bg1"/>
                </a:solidFill>
              </a:rPr>
              <a:t>nr 0274T</a:t>
            </a:r>
            <a:r>
              <a:rPr lang="pl-PL" sz="1600" b="0" spc="-100" dirty="0" smtClean="0">
                <a:solidFill>
                  <a:schemeClr val="bg1"/>
                </a:solidFill>
              </a:rPr>
              <a:t> </a:t>
            </a:r>
            <a:r>
              <a:rPr lang="fr-FR" sz="1600" b="0" spc="-100" dirty="0" smtClean="0">
                <a:solidFill>
                  <a:schemeClr val="bg1"/>
                </a:solidFill>
              </a:rPr>
              <a:t>, nr 0275T</a:t>
            </a:r>
            <a:r>
              <a:rPr lang="pl-PL" sz="1600" b="0" spc="-100" dirty="0" smtClean="0">
                <a:solidFill>
                  <a:schemeClr val="bg1"/>
                </a:solidFill>
              </a:rPr>
              <a:t> </a:t>
            </a:r>
            <a:r>
              <a:rPr lang="fr-FR" sz="1600" b="0" spc="-100" dirty="0" smtClean="0">
                <a:solidFill>
                  <a:schemeClr val="bg1"/>
                </a:solidFill>
              </a:rPr>
              <a:t>, nr 0377T</a:t>
            </a:r>
            <a:r>
              <a:rPr lang="pl-PL" sz="1600" b="0" spc="-100" dirty="0" smtClean="0">
                <a:solidFill>
                  <a:schemeClr val="bg1"/>
                </a:solidFill>
              </a:rPr>
              <a:t>, </a:t>
            </a:r>
            <a:r>
              <a:rPr lang="fr-FR" sz="1600" b="0" spc="-100" dirty="0" smtClean="0">
                <a:solidFill>
                  <a:schemeClr val="bg1"/>
                </a:solidFill>
              </a:rPr>
              <a:t> nr 0385T,</a:t>
            </a:r>
            <a:r>
              <a:rPr lang="pl-PL" sz="1600" b="0" spc="-100" dirty="0" smtClean="0">
                <a:solidFill>
                  <a:schemeClr val="bg1"/>
                </a:solidFill>
              </a:rPr>
              <a:t> </a:t>
            </a:r>
            <a:r>
              <a:rPr lang="fr-FR" sz="1600" b="0" spc="-100" dirty="0" smtClean="0">
                <a:solidFill>
                  <a:schemeClr val="bg1"/>
                </a:solidFill>
              </a:rPr>
              <a:t> nr 0382T,</a:t>
            </a:r>
            <a:r>
              <a:rPr lang="pl-PL" sz="1600" b="0" spc="-100" dirty="0" smtClean="0">
                <a:solidFill>
                  <a:schemeClr val="bg1"/>
                </a:solidFill>
              </a:rPr>
              <a:t> </a:t>
            </a:r>
            <a:r>
              <a:rPr lang="fr-FR" sz="1600" b="0" spc="-100" dirty="0" smtClean="0">
                <a:solidFill>
                  <a:schemeClr val="bg1"/>
                </a:solidFill>
              </a:rPr>
              <a:t> nr 0155T, </a:t>
            </a:r>
            <a:endParaRPr lang="pl-PL" sz="1600" b="0" spc="-100" dirty="0" smtClean="0">
              <a:solidFill>
                <a:schemeClr val="bg1"/>
              </a:solidFill>
            </a:endParaRPr>
          </a:p>
          <a:p>
            <a:pPr marL="355600" marR="0" lvl="0" indent="180975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723900" algn="l"/>
              </a:tabLst>
            </a:pPr>
            <a:r>
              <a:rPr lang="fr-FR" sz="1600" b="0" spc="-100" dirty="0" smtClean="0">
                <a:solidFill>
                  <a:schemeClr val="bg1"/>
                </a:solidFill>
              </a:rPr>
              <a:t> powiat jędrzejowski: nr 0155T,</a:t>
            </a:r>
            <a:r>
              <a:rPr lang="pl-PL" sz="1600" b="0" spc="-100" dirty="0" smtClean="0">
                <a:solidFill>
                  <a:schemeClr val="bg1"/>
                </a:solidFill>
              </a:rPr>
              <a:t> </a:t>
            </a:r>
            <a:r>
              <a:rPr lang="fr-FR" sz="1600" b="0" spc="-100" dirty="0" smtClean="0">
                <a:solidFill>
                  <a:schemeClr val="bg1"/>
                </a:solidFill>
              </a:rPr>
              <a:t> nr 0153T, </a:t>
            </a:r>
            <a:r>
              <a:rPr lang="pl-PL" sz="1600" b="0" spc="-100" dirty="0" smtClean="0">
                <a:solidFill>
                  <a:schemeClr val="bg1"/>
                </a:solidFill>
              </a:rPr>
              <a:t> </a:t>
            </a:r>
            <a:r>
              <a:rPr lang="fr-FR" sz="1600" b="0" spc="-100" dirty="0" smtClean="0">
                <a:solidFill>
                  <a:schemeClr val="bg1"/>
                </a:solidFill>
              </a:rPr>
              <a:t>nr 0158T,</a:t>
            </a:r>
            <a:r>
              <a:rPr lang="pl-PL" sz="1600" b="0" spc="-100" dirty="0" smtClean="0">
                <a:solidFill>
                  <a:schemeClr val="bg1"/>
                </a:solidFill>
              </a:rPr>
              <a:t> </a:t>
            </a:r>
            <a:r>
              <a:rPr lang="fr-FR" sz="1600" b="0" spc="-100" dirty="0" smtClean="0">
                <a:solidFill>
                  <a:schemeClr val="bg1"/>
                </a:solidFill>
              </a:rPr>
              <a:t> nr 0161T,</a:t>
            </a:r>
            <a:r>
              <a:rPr lang="pl-PL" sz="1600" b="0" spc="-100" dirty="0" smtClean="0">
                <a:solidFill>
                  <a:schemeClr val="bg1"/>
                </a:solidFill>
              </a:rPr>
              <a:t> </a:t>
            </a:r>
            <a:r>
              <a:rPr lang="fr-FR" sz="1600" b="0" spc="-100" dirty="0" smtClean="0">
                <a:solidFill>
                  <a:schemeClr val="bg1"/>
                </a:solidFill>
              </a:rPr>
              <a:t> nr 0162T, </a:t>
            </a:r>
            <a:r>
              <a:rPr lang="pl-PL" sz="1600" b="0" spc="-100" dirty="0" smtClean="0">
                <a:solidFill>
                  <a:schemeClr val="bg1"/>
                </a:solidFill>
              </a:rPr>
              <a:t> </a:t>
            </a:r>
            <a:r>
              <a:rPr lang="fr-FR" sz="1600" b="0" spc="-100" dirty="0" smtClean="0">
                <a:solidFill>
                  <a:schemeClr val="bg1"/>
                </a:solidFill>
              </a:rPr>
              <a:t>nr</a:t>
            </a:r>
            <a:r>
              <a:rPr lang="fr-FR" sz="1600" b="0" spc="-100" dirty="0">
                <a:solidFill>
                  <a:schemeClr val="bg1"/>
                </a:solidFill>
              </a:rPr>
              <a:t> 0149T</a:t>
            </a:r>
            <a:endParaRPr lang="pl-PL" sz="1600" b="0" spc="-100" dirty="0">
              <a:solidFill>
                <a:schemeClr val="bg1"/>
              </a:solidFill>
            </a:endParaRPr>
          </a:p>
          <a:p>
            <a:pPr lvl="0" indent="180975" algn="just">
              <a:lnSpc>
                <a:spcPct val="150000"/>
              </a:lnSpc>
              <a:buFontTx/>
              <a:buChar char="•"/>
              <a:tabLst>
                <a:tab pos="457200" algn="l"/>
              </a:tabLst>
            </a:pPr>
            <a:r>
              <a:rPr lang="pl-PL" sz="1600" b="0" spc="-100" dirty="0">
                <a:solidFill>
                  <a:schemeClr val="bg1"/>
                </a:solidFill>
              </a:rPr>
              <a:t>drogi gminne:</a:t>
            </a:r>
          </a:p>
          <a:p>
            <a:pPr marL="273050" lvl="0" indent="180975" algn="just">
              <a:lnSpc>
                <a:spcPct val="150000"/>
              </a:lnSpc>
              <a:buFontTx/>
              <a:buChar char="•"/>
              <a:tabLst>
                <a:tab pos="457200" algn="l"/>
              </a:tabLst>
            </a:pPr>
            <a:r>
              <a:rPr lang="fr-FR" sz="1600" b="0" spc="-100" dirty="0">
                <a:solidFill>
                  <a:schemeClr val="bg1"/>
                </a:solidFill>
              </a:rPr>
              <a:t> gmina Chęciny: nr 000456T,</a:t>
            </a:r>
            <a:endParaRPr lang="pl-PL" sz="1600" b="0" spc="-100" dirty="0">
              <a:solidFill>
                <a:schemeClr val="bg1"/>
              </a:solidFill>
            </a:endParaRPr>
          </a:p>
          <a:p>
            <a:pPr marL="273050" lvl="0" indent="180975" algn="just">
              <a:lnSpc>
                <a:spcPct val="150000"/>
              </a:lnSpc>
              <a:buFontTx/>
              <a:buChar char="•"/>
              <a:tabLst>
                <a:tab pos="457200" algn="l"/>
              </a:tabLst>
            </a:pPr>
            <a:r>
              <a:rPr lang="fr-FR" sz="1600" b="0" spc="-100" dirty="0">
                <a:solidFill>
                  <a:schemeClr val="bg1"/>
                </a:solidFill>
              </a:rPr>
              <a:t> gmina Sobków: nr 383002T, </a:t>
            </a:r>
            <a:r>
              <a:rPr lang="pl-PL" sz="1600" b="0" spc="-100" dirty="0" smtClean="0">
                <a:solidFill>
                  <a:schemeClr val="bg1"/>
                </a:solidFill>
              </a:rPr>
              <a:t> </a:t>
            </a:r>
            <a:r>
              <a:rPr lang="fr-FR" sz="1600" b="0" spc="-100" dirty="0" smtClean="0">
                <a:solidFill>
                  <a:schemeClr val="bg1"/>
                </a:solidFill>
              </a:rPr>
              <a:t>nr </a:t>
            </a:r>
            <a:r>
              <a:rPr lang="fr-FR" sz="1600" b="0" spc="-100" dirty="0">
                <a:solidFill>
                  <a:schemeClr val="bg1"/>
                </a:solidFill>
              </a:rPr>
              <a:t>383009T</a:t>
            </a:r>
            <a:r>
              <a:rPr lang="fr-FR" sz="1600" b="0" spc="-100" dirty="0" smtClean="0">
                <a:solidFill>
                  <a:schemeClr val="bg1"/>
                </a:solidFill>
              </a:rPr>
              <a:t>,</a:t>
            </a:r>
            <a:r>
              <a:rPr lang="pl-PL" sz="1600" b="0" spc="-100" dirty="0" smtClean="0">
                <a:solidFill>
                  <a:schemeClr val="bg1"/>
                </a:solidFill>
              </a:rPr>
              <a:t> </a:t>
            </a:r>
            <a:r>
              <a:rPr lang="fr-FR" sz="1600" b="0" spc="-100" dirty="0" smtClean="0">
                <a:solidFill>
                  <a:schemeClr val="bg1"/>
                </a:solidFill>
              </a:rPr>
              <a:t> </a:t>
            </a:r>
            <a:r>
              <a:rPr lang="fr-FR" sz="1600" b="0" spc="-100" dirty="0">
                <a:solidFill>
                  <a:schemeClr val="bg1"/>
                </a:solidFill>
              </a:rPr>
              <a:t>nr 383001T,</a:t>
            </a:r>
            <a:endParaRPr lang="pl-PL" sz="1600" b="0" spc="-100" dirty="0">
              <a:solidFill>
                <a:schemeClr val="bg1"/>
              </a:solidFill>
            </a:endParaRPr>
          </a:p>
          <a:p>
            <a:pPr marL="273050" lvl="0" indent="180975" algn="just">
              <a:lnSpc>
                <a:spcPct val="150000"/>
              </a:lnSpc>
              <a:buFontTx/>
              <a:buChar char="•"/>
              <a:tabLst>
                <a:tab pos="457200" algn="l"/>
              </a:tabLst>
            </a:pPr>
            <a:r>
              <a:rPr lang="fr-FR" sz="1600" b="0" spc="-100" dirty="0">
                <a:solidFill>
                  <a:schemeClr val="bg1"/>
                </a:solidFill>
              </a:rPr>
              <a:t> gmina Jędrzejów: nr 328022T, </a:t>
            </a:r>
            <a:r>
              <a:rPr lang="pl-PL" sz="1600" b="0" spc="-100" dirty="0" smtClean="0">
                <a:solidFill>
                  <a:schemeClr val="bg1"/>
                </a:solidFill>
              </a:rPr>
              <a:t> </a:t>
            </a:r>
            <a:r>
              <a:rPr lang="fr-FR" sz="1600" b="0" spc="-100" dirty="0" smtClean="0">
                <a:solidFill>
                  <a:schemeClr val="bg1"/>
                </a:solidFill>
              </a:rPr>
              <a:t>nr </a:t>
            </a:r>
            <a:r>
              <a:rPr lang="fr-FR" sz="1600" b="0" spc="-100" dirty="0">
                <a:solidFill>
                  <a:schemeClr val="bg1"/>
                </a:solidFill>
              </a:rPr>
              <a:t>328106T</a:t>
            </a:r>
            <a:r>
              <a:rPr lang="fr-FR" sz="1600" b="0" spc="-100" dirty="0" smtClean="0">
                <a:solidFill>
                  <a:schemeClr val="bg1"/>
                </a:solidFill>
              </a:rPr>
              <a:t>,</a:t>
            </a:r>
            <a:r>
              <a:rPr lang="pl-PL" sz="1600" b="0" spc="-100" dirty="0" smtClean="0">
                <a:solidFill>
                  <a:schemeClr val="bg1"/>
                </a:solidFill>
              </a:rPr>
              <a:t> </a:t>
            </a:r>
            <a:r>
              <a:rPr lang="fr-FR" sz="1600" b="0" spc="-100" dirty="0" smtClean="0">
                <a:solidFill>
                  <a:schemeClr val="bg1"/>
                </a:solidFill>
              </a:rPr>
              <a:t> </a:t>
            </a:r>
            <a:r>
              <a:rPr lang="fr-FR" sz="1600" b="0" spc="-100" dirty="0">
                <a:solidFill>
                  <a:schemeClr val="bg1"/>
                </a:solidFill>
              </a:rPr>
              <a:t>nr 328002T</a:t>
            </a:r>
            <a:endParaRPr lang="pl-PL" sz="1600" b="0" spc="-100" dirty="0">
              <a:solidFill>
                <a:schemeClr val="bg1"/>
              </a:solidFill>
            </a:endParaRPr>
          </a:p>
          <a:p>
            <a:pPr indent="180975" algn="just">
              <a:lnSpc>
                <a:spcPct val="150000"/>
              </a:lnSpc>
              <a:buFontTx/>
              <a:buChar char="•"/>
              <a:tabLst>
                <a:tab pos="457200" algn="l"/>
              </a:tabLst>
            </a:pPr>
            <a:r>
              <a:rPr lang="pl-PL" sz="1600" b="0" spc="-100" dirty="0">
                <a:solidFill>
                  <a:schemeClr val="bg1"/>
                </a:solidFill>
              </a:rPr>
              <a:t>drogi wewnętrzne i dojazdowe do pól i posesji (na terenie wszystkich gmin</a:t>
            </a:r>
            <a:r>
              <a:rPr lang="pl-PL" sz="1600" b="0" spc="-100" dirty="0" smtClean="0">
                <a:solidFill>
                  <a:schemeClr val="bg1"/>
                </a:solidFill>
              </a:rPr>
              <a:t>)</a:t>
            </a:r>
            <a:r>
              <a:rPr lang="pl-PL" sz="1600" b="0" spc="-100" dirty="0">
                <a:solidFill>
                  <a:schemeClr val="bg1"/>
                </a:solidFill>
              </a:rPr>
              <a:t> </a:t>
            </a:r>
            <a:endParaRPr lang="pl-PL" sz="1600" b="0" spc="-100" dirty="0" smtClean="0">
              <a:solidFill>
                <a:schemeClr val="bg1"/>
              </a:solidFill>
            </a:endParaRPr>
          </a:p>
          <a:p>
            <a:pPr algn="just">
              <a:tabLst>
                <a:tab pos="457200" algn="l"/>
              </a:tabLst>
            </a:pPr>
            <a:endParaRPr lang="pl-PL" sz="1600" b="0" spc="-100" dirty="0" smtClean="0">
              <a:solidFill>
                <a:schemeClr val="bg1"/>
              </a:solidFill>
            </a:endParaRPr>
          </a:p>
          <a:p>
            <a:pPr algn="ctr">
              <a:tabLst>
                <a:tab pos="457200" algn="l"/>
              </a:tabLst>
            </a:pPr>
            <a:r>
              <a:rPr lang="pl-PL" sz="1600" spc="-100" dirty="0" smtClean="0">
                <a:solidFill>
                  <a:schemeClr val="bg1"/>
                </a:solidFill>
              </a:rPr>
              <a:t>Ponadto </a:t>
            </a:r>
            <a:r>
              <a:rPr lang="pl-PL" sz="1600" spc="-100" dirty="0">
                <a:solidFill>
                  <a:schemeClr val="bg1"/>
                </a:solidFill>
              </a:rPr>
              <a:t>droga ekspresowa zapewni komunikację lokalną poprzez zaprojektowany system dróg zbiorczych oraz węzły i obiekty inżynierskie.</a:t>
            </a:r>
          </a:p>
          <a:p>
            <a:pPr lvl="0" indent="180975" algn="just">
              <a:lnSpc>
                <a:spcPts val="3300"/>
              </a:lnSpc>
              <a:buFontTx/>
              <a:buChar char="•"/>
              <a:tabLst>
                <a:tab pos="457200" algn="l"/>
              </a:tabLst>
            </a:pPr>
            <a:endParaRPr lang="pl-PL" sz="2000" b="0" spc="-100" dirty="0">
              <a:solidFill>
                <a:schemeClr val="bg1"/>
              </a:solidFill>
            </a:endParaRPr>
          </a:p>
          <a:p>
            <a:pPr marL="0" marR="0" lvl="0" indent="180975" algn="just" defTabSz="914400" rtl="0" eaLnBrk="0" fontAlgn="base" latinLnBrk="0" hangingPunct="0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pl-PL" sz="2400" b="0" spc="-100" dirty="0" smtClean="0">
              <a:solidFill>
                <a:schemeClr val="bg1"/>
              </a:solidFill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0" y="839196"/>
            <a:ext cx="10693400" cy="374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 smtClean="0">
                <a:solidFill>
                  <a:srgbClr val="FFFFFF"/>
                </a:solidFill>
              </a:rPr>
              <a:t>Powiązania z siecią drogową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7"/>
          <p:cNvSpPr txBox="1">
            <a:spLocks noChangeArrowheads="1"/>
          </p:cNvSpPr>
          <p:nvPr/>
        </p:nvSpPr>
        <p:spPr bwMode="auto">
          <a:xfrm>
            <a:off x="0" y="1425039"/>
            <a:ext cx="10693400" cy="5262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pl-PL" altLang="pl-PL" sz="2400" b="0" dirty="0" smtClean="0">
                <a:solidFill>
                  <a:schemeClr val="bg1"/>
                </a:solidFill>
              </a:rPr>
              <a:t>Droga ekspresowa S7 będzie </a:t>
            </a:r>
            <a:r>
              <a:rPr lang="pl-PL" altLang="pl-PL" sz="2400" b="0" dirty="0">
                <a:solidFill>
                  <a:schemeClr val="bg1"/>
                </a:solidFill>
              </a:rPr>
              <a:t>powiązana z istniejącą siecią drogową poprzez następujące węzły </a:t>
            </a:r>
            <a:r>
              <a:rPr lang="pl-PL" altLang="pl-PL" sz="2400" b="0" dirty="0" smtClean="0">
                <a:solidFill>
                  <a:schemeClr val="bg1"/>
                </a:solidFill>
              </a:rPr>
              <a:t>drogowe:</a:t>
            </a:r>
          </a:p>
          <a:p>
            <a:endParaRPr lang="pl-PL" altLang="pl-PL" sz="2400" b="0" dirty="0" smtClean="0">
              <a:solidFill>
                <a:schemeClr val="bg1"/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pl-PL" altLang="pl-PL" sz="2400" b="0" dirty="0" smtClean="0">
                <a:solidFill>
                  <a:schemeClr val="bg1"/>
                </a:solidFill>
              </a:rPr>
              <a:t> </a:t>
            </a:r>
            <a:r>
              <a:rPr lang="pl-PL" altLang="pl-PL" sz="2400" dirty="0" smtClean="0">
                <a:solidFill>
                  <a:schemeClr val="bg1"/>
                </a:solidFill>
              </a:rPr>
              <a:t>węzeł „Tokarnia” </a:t>
            </a:r>
            <a:r>
              <a:rPr lang="pl-PL" altLang="pl-PL" sz="2400" b="0" dirty="0" smtClean="0">
                <a:solidFill>
                  <a:schemeClr val="bg1"/>
                </a:solidFill>
              </a:rPr>
              <a:t>(km 5+509.48) zlokalizowany na terenie gminy Chęciny w m. Tokarnia na przecięciu projektowanej drogi S7 z droga powiatową nr 0382T Tokarnia – Wolica </a:t>
            </a:r>
          </a:p>
          <a:p>
            <a:pPr lvl="0"/>
            <a:endParaRPr lang="pl-PL" altLang="pl-PL" sz="2400" b="0" dirty="0" smtClean="0">
              <a:solidFill>
                <a:schemeClr val="bg1"/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pl-PL" altLang="pl-PL" sz="2400" b="0" dirty="0" smtClean="0">
                <a:solidFill>
                  <a:schemeClr val="bg1"/>
                </a:solidFill>
              </a:rPr>
              <a:t> </a:t>
            </a:r>
            <a:r>
              <a:rPr lang="pl-PL" altLang="pl-PL" sz="2400" dirty="0" smtClean="0">
                <a:solidFill>
                  <a:schemeClr val="bg1"/>
                </a:solidFill>
              </a:rPr>
              <a:t>węzeł „Brzegi” </a:t>
            </a:r>
            <a:r>
              <a:rPr lang="pl-PL" altLang="pl-PL" sz="2400" b="0" dirty="0" smtClean="0">
                <a:solidFill>
                  <a:schemeClr val="bg1"/>
                </a:solidFill>
              </a:rPr>
              <a:t>(km 10+698.30) zlokalizowany na terenie gminy Sobków w pobliżu miejscowości Brzegi na połączeniu S7 z istniejąca drogą krajową nr 7 oraz z drogą gminną nr 383002T</a:t>
            </a:r>
          </a:p>
          <a:p>
            <a:pPr lvl="0">
              <a:buFont typeface="Arial" pitchFamily="34" charset="0"/>
              <a:buChar char="•"/>
            </a:pPr>
            <a:endParaRPr lang="pl-PL" altLang="pl-PL" sz="2400" b="0" dirty="0" smtClean="0">
              <a:solidFill>
                <a:schemeClr val="bg1"/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pl-PL" altLang="pl-PL" sz="2400" b="0" dirty="0" smtClean="0">
                <a:solidFill>
                  <a:schemeClr val="bg1"/>
                </a:solidFill>
              </a:rPr>
              <a:t> </a:t>
            </a:r>
            <a:r>
              <a:rPr lang="pl-PL" altLang="pl-PL" sz="2400" dirty="0" smtClean="0">
                <a:solidFill>
                  <a:schemeClr val="bg1"/>
                </a:solidFill>
              </a:rPr>
              <a:t>węzeł „Mnichów” </a:t>
            </a:r>
            <a:r>
              <a:rPr lang="pl-PL" altLang="pl-PL" sz="2400" b="0" dirty="0" smtClean="0">
                <a:solidFill>
                  <a:schemeClr val="bg1"/>
                </a:solidFill>
              </a:rPr>
              <a:t>(km 16+527.36) zlokalizowany na terenie gminy Jędrzejów na przecięciu  S7 z nowym przebiegiem drogi powiatowej nr 0161T  Podlesie – Wygoda</a:t>
            </a:r>
          </a:p>
        </p:txBody>
      </p:sp>
      <p:sp>
        <p:nvSpPr>
          <p:cNvPr id="4" name="Prostokąt 3"/>
          <p:cNvSpPr/>
          <p:nvPr/>
        </p:nvSpPr>
        <p:spPr>
          <a:xfrm>
            <a:off x="0" y="839196"/>
            <a:ext cx="10693400" cy="41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7"/>
          <p:cNvSpPr txBox="1">
            <a:spLocks noChangeArrowheads="1"/>
          </p:cNvSpPr>
          <p:nvPr/>
        </p:nvSpPr>
        <p:spPr bwMode="auto">
          <a:xfrm>
            <a:off x="0" y="1425038"/>
            <a:ext cx="10693400" cy="3416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endParaRPr lang="pl-PL" altLang="pl-PL" sz="2400" b="0" dirty="0" smtClean="0">
              <a:solidFill>
                <a:schemeClr val="bg1"/>
              </a:solidFill>
            </a:endParaRPr>
          </a:p>
          <a:p>
            <a:pPr algn="ctr"/>
            <a:endParaRPr lang="pl-PL" altLang="pl-PL" sz="2400" b="0" dirty="0" smtClean="0">
              <a:solidFill>
                <a:schemeClr val="bg1"/>
              </a:solidFill>
            </a:endParaRPr>
          </a:p>
          <a:p>
            <a:pPr algn="ctr"/>
            <a:r>
              <a:rPr lang="pl-PL" altLang="pl-PL" sz="2400" b="0" dirty="0" smtClean="0">
                <a:solidFill>
                  <a:schemeClr val="bg1"/>
                </a:solidFill>
              </a:rPr>
              <a:t>Na rozważanym odcinku drogi ekspresowej S-7 zlokalizowane będą 2 miejsca obsługi podróżnych:</a:t>
            </a:r>
          </a:p>
          <a:p>
            <a:endParaRPr lang="pl-PL" altLang="pl-PL" sz="2400" b="0" dirty="0" smtClean="0">
              <a:solidFill>
                <a:schemeClr val="bg1"/>
              </a:solidFill>
            </a:endParaRPr>
          </a:p>
          <a:p>
            <a:endParaRPr lang="pl-PL" altLang="pl-PL" sz="2400" b="0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pl-PL" altLang="pl-PL" sz="2400" b="0" dirty="0" smtClean="0">
                <a:solidFill>
                  <a:schemeClr val="bg1"/>
                </a:solidFill>
              </a:rPr>
              <a:t> </a:t>
            </a:r>
            <a:r>
              <a:rPr lang="pl-PL" altLang="pl-PL" sz="2400" dirty="0" smtClean="0">
                <a:solidFill>
                  <a:schemeClr val="bg1"/>
                </a:solidFill>
              </a:rPr>
              <a:t>MOP</a:t>
            </a:r>
            <a:r>
              <a:rPr lang="pl-PL" altLang="pl-PL" sz="2400" b="0" dirty="0" smtClean="0">
                <a:solidFill>
                  <a:schemeClr val="bg1"/>
                </a:solidFill>
              </a:rPr>
              <a:t> kategorii II „</a:t>
            </a:r>
            <a:r>
              <a:rPr lang="pl-PL" altLang="pl-PL" sz="2400" dirty="0" err="1" smtClean="0">
                <a:solidFill>
                  <a:schemeClr val="bg1"/>
                </a:solidFill>
              </a:rPr>
              <a:t>Smyków</a:t>
            </a:r>
            <a:r>
              <a:rPr lang="pl-PL" altLang="pl-PL" sz="2400" b="0" dirty="0" err="1" smtClean="0">
                <a:solidFill>
                  <a:schemeClr val="bg1"/>
                </a:solidFill>
              </a:rPr>
              <a:t>”w</a:t>
            </a:r>
            <a:r>
              <a:rPr lang="pl-PL" altLang="pl-PL" sz="2400" b="0" dirty="0" smtClean="0">
                <a:solidFill>
                  <a:schemeClr val="bg1"/>
                </a:solidFill>
              </a:rPr>
              <a:t> km 13+850 (wschodnia strona S-7)</a:t>
            </a:r>
          </a:p>
          <a:p>
            <a:r>
              <a:rPr lang="pl-PL" altLang="pl-PL" sz="2400" b="0" dirty="0" smtClean="0">
                <a:solidFill>
                  <a:schemeClr val="bg1"/>
                </a:solidFill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pl-PL" altLang="pl-PL" sz="2400" b="0" dirty="0" smtClean="0">
                <a:solidFill>
                  <a:schemeClr val="bg1"/>
                </a:solidFill>
              </a:rPr>
              <a:t> </a:t>
            </a:r>
            <a:r>
              <a:rPr lang="pl-PL" altLang="pl-PL" sz="2400" dirty="0" smtClean="0">
                <a:solidFill>
                  <a:schemeClr val="bg1"/>
                </a:solidFill>
              </a:rPr>
              <a:t>MOP</a:t>
            </a:r>
            <a:r>
              <a:rPr lang="pl-PL" altLang="pl-PL" sz="2400" b="0" dirty="0" smtClean="0">
                <a:solidFill>
                  <a:schemeClr val="bg1"/>
                </a:solidFill>
              </a:rPr>
              <a:t> kategorii I „</a:t>
            </a:r>
            <a:r>
              <a:rPr lang="pl-PL" altLang="pl-PL" sz="2400" dirty="0" smtClean="0">
                <a:solidFill>
                  <a:schemeClr val="bg1"/>
                </a:solidFill>
              </a:rPr>
              <a:t>Podlesie</a:t>
            </a:r>
            <a:r>
              <a:rPr lang="pl-PL" altLang="pl-PL" sz="2400" b="0" dirty="0" smtClean="0">
                <a:solidFill>
                  <a:schemeClr val="bg1"/>
                </a:solidFill>
              </a:rPr>
              <a:t>” w km 17+880 (zachodnia strona S-7)</a:t>
            </a:r>
          </a:p>
        </p:txBody>
      </p:sp>
      <p:sp>
        <p:nvSpPr>
          <p:cNvPr id="4" name="Prostokąt 3"/>
          <p:cNvSpPr/>
          <p:nvPr/>
        </p:nvSpPr>
        <p:spPr>
          <a:xfrm>
            <a:off x="0" y="839196"/>
            <a:ext cx="10693400" cy="41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54815"/>
            <a:ext cx="10693400" cy="3564466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4922" y="4543411"/>
            <a:ext cx="2209800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1082" y="1570462"/>
            <a:ext cx="1851445" cy="1643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0922" y="4720441"/>
            <a:ext cx="2103359" cy="186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23663" y="1451873"/>
            <a:ext cx="2118559" cy="1881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Elipsa 12"/>
          <p:cNvSpPr/>
          <p:nvPr/>
        </p:nvSpPr>
        <p:spPr bwMode="auto">
          <a:xfrm>
            <a:off x="2885704" y="3040083"/>
            <a:ext cx="961902" cy="855023"/>
          </a:xfrm>
          <a:prstGeom prst="ellipse">
            <a:avLst/>
          </a:prstGeom>
          <a:noFill/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5" name="Elipsa 14"/>
          <p:cNvSpPr/>
          <p:nvPr/>
        </p:nvSpPr>
        <p:spPr bwMode="auto">
          <a:xfrm>
            <a:off x="7562602" y="3334987"/>
            <a:ext cx="961902" cy="855023"/>
          </a:xfrm>
          <a:prstGeom prst="ellipse">
            <a:avLst/>
          </a:prstGeom>
          <a:noFill/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6" name="Elipsa 15"/>
          <p:cNvSpPr/>
          <p:nvPr/>
        </p:nvSpPr>
        <p:spPr bwMode="auto">
          <a:xfrm>
            <a:off x="5066805" y="3499262"/>
            <a:ext cx="961902" cy="855023"/>
          </a:xfrm>
          <a:prstGeom prst="ellipse">
            <a:avLst/>
          </a:prstGeom>
          <a:noFill/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7" name="Elipsa 16"/>
          <p:cNvSpPr/>
          <p:nvPr/>
        </p:nvSpPr>
        <p:spPr bwMode="auto">
          <a:xfrm>
            <a:off x="6218712" y="2905496"/>
            <a:ext cx="961902" cy="855023"/>
          </a:xfrm>
          <a:prstGeom prst="ellipse">
            <a:avLst/>
          </a:prstGeom>
          <a:noFill/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8" name="Elipsa 17"/>
          <p:cNvSpPr/>
          <p:nvPr/>
        </p:nvSpPr>
        <p:spPr bwMode="auto">
          <a:xfrm>
            <a:off x="8223663" y="3865418"/>
            <a:ext cx="961902" cy="855023"/>
          </a:xfrm>
          <a:prstGeom prst="ellipse">
            <a:avLst/>
          </a:prstGeom>
          <a:noFill/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42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1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55303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68045" y="4521875"/>
            <a:ext cx="2198414" cy="1983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Prostokąt 13"/>
          <p:cNvSpPr/>
          <p:nvPr/>
        </p:nvSpPr>
        <p:spPr>
          <a:xfrm>
            <a:off x="0" y="839196"/>
            <a:ext cx="10693400" cy="41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7"/>
          <p:cNvSpPr txBox="1">
            <a:spLocks noChangeArrowheads="1"/>
          </p:cNvSpPr>
          <p:nvPr/>
        </p:nvSpPr>
        <p:spPr bwMode="auto">
          <a:xfrm>
            <a:off x="642815" y="1762859"/>
            <a:ext cx="9407769" cy="4702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ctr" eaLnBrk="1" hangingPunct="1">
              <a:lnSpc>
                <a:spcPct val="130000"/>
              </a:lnSpc>
              <a:spcBef>
                <a:spcPts val="1200"/>
              </a:spcBef>
            </a:pPr>
            <a:r>
              <a:rPr lang="pl-PL" altLang="pl-PL" sz="2400" dirty="0">
                <a:solidFill>
                  <a:schemeClr val="bg1"/>
                </a:solidFill>
              </a:rPr>
              <a:t>Budowa drogi ekspresowej S-7 na przedmiotowym odcinku zapewni:</a:t>
            </a:r>
          </a:p>
          <a:p>
            <a:pPr marL="457200" indent="-457200" eaLnBrk="1" hangingPunct="1">
              <a:lnSpc>
                <a:spcPct val="13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pl-PL" altLang="pl-PL" sz="2400" b="0" dirty="0">
                <a:solidFill>
                  <a:schemeClr val="bg1"/>
                </a:solidFill>
              </a:rPr>
              <a:t>zwiększenie bezpieczeństwa ruchu</a:t>
            </a:r>
          </a:p>
          <a:p>
            <a:pPr marL="457200" indent="-457200" eaLnBrk="1" hangingPunct="1">
              <a:lnSpc>
                <a:spcPct val="13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pl-PL" altLang="pl-PL" sz="2400" b="0" dirty="0">
                <a:solidFill>
                  <a:schemeClr val="bg1"/>
                </a:solidFill>
              </a:rPr>
              <a:t>spadek kosztów oraz czasu przejazdu</a:t>
            </a:r>
          </a:p>
          <a:p>
            <a:pPr marL="457200" indent="-457200" eaLnBrk="1" hangingPunct="1">
              <a:lnSpc>
                <a:spcPct val="13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pl-PL" altLang="pl-PL" sz="2400" b="0" dirty="0" smtClean="0">
                <a:solidFill>
                  <a:schemeClr val="bg1"/>
                </a:solidFill>
              </a:rPr>
              <a:t>komfortowe </a:t>
            </a:r>
            <a:r>
              <a:rPr lang="pl-PL" altLang="pl-PL" sz="2400" b="0" dirty="0">
                <a:solidFill>
                  <a:schemeClr val="bg1"/>
                </a:solidFill>
              </a:rPr>
              <a:t>połączenia drogowe</a:t>
            </a:r>
          </a:p>
          <a:p>
            <a:pPr marL="457200" indent="-457200" eaLnBrk="1" hangingPunct="1">
              <a:lnSpc>
                <a:spcPct val="13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pl-PL" altLang="pl-PL" sz="2400" b="0" dirty="0">
                <a:solidFill>
                  <a:schemeClr val="bg1"/>
                </a:solidFill>
              </a:rPr>
              <a:t>utrzymanie wszystkich lokalnych połączeń</a:t>
            </a:r>
          </a:p>
          <a:p>
            <a:pPr marL="457200" indent="-457200" eaLnBrk="1" hangingPunct="1">
              <a:lnSpc>
                <a:spcPct val="13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pl-PL" altLang="pl-PL" sz="2400" b="0" dirty="0">
                <a:solidFill>
                  <a:schemeClr val="bg1"/>
                </a:solidFill>
              </a:rPr>
              <a:t>zmniejszenie uciążliwości komunikacyjnych </a:t>
            </a:r>
            <a:br>
              <a:rPr lang="pl-PL" altLang="pl-PL" sz="2400" b="0" dirty="0">
                <a:solidFill>
                  <a:schemeClr val="bg1"/>
                </a:solidFill>
              </a:rPr>
            </a:br>
            <a:r>
              <a:rPr lang="pl-PL" altLang="pl-PL" sz="2400" b="0" dirty="0">
                <a:solidFill>
                  <a:schemeClr val="bg1"/>
                </a:solidFill>
              </a:rPr>
              <a:t>(hałasu, zanieczyszczeń powietrza i innych) </a:t>
            </a:r>
          </a:p>
        </p:txBody>
      </p:sp>
      <p:sp>
        <p:nvSpPr>
          <p:cNvPr id="4" name="Prostokąt 3"/>
          <p:cNvSpPr/>
          <p:nvPr/>
        </p:nvSpPr>
        <p:spPr>
          <a:xfrm>
            <a:off x="0" y="839196"/>
            <a:ext cx="10693400" cy="41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80" name="Rectangle 8"/>
          <p:cNvSpPr>
            <a:spLocks noChangeArrowheads="1"/>
          </p:cNvSpPr>
          <p:nvPr/>
        </p:nvSpPr>
        <p:spPr bwMode="auto">
          <a:xfrm>
            <a:off x="0" y="1677122"/>
            <a:ext cx="10693400" cy="493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pl-PL" altLang="pl-PL" sz="2400" b="0" dirty="0" smtClean="0">
                <a:solidFill>
                  <a:schemeClr val="bg1"/>
                </a:solidFill>
              </a:rPr>
              <a:t>Podstawowe informacje o realizowanym odcinku drogi ekspresowej:</a:t>
            </a:r>
          </a:p>
          <a:p>
            <a:pPr algn="ctr" eaLnBrk="1" hangingPunct="1">
              <a:spcBef>
                <a:spcPts val="1200"/>
              </a:spcBef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</a:rPr>
              <a:t>Droga ekspresowa S7</a:t>
            </a: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</a:rPr>
              <a:t>klasa drogi	-	S</a:t>
            </a: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</a:rPr>
              <a:t>prędkość projektowa	-	100 km/h</a:t>
            </a: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</a:rPr>
              <a:t>nośność	-	115 </a:t>
            </a:r>
            <a:r>
              <a:rPr lang="pl-PL" altLang="pl-PL" sz="2400" b="0" dirty="0" err="1" smtClean="0">
                <a:solidFill>
                  <a:schemeClr val="bg1"/>
                </a:solidFill>
              </a:rPr>
              <a:t>kN</a:t>
            </a:r>
            <a:r>
              <a:rPr lang="pl-PL" altLang="pl-PL" sz="2400" b="0" dirty="0" smtClean="0">
                <a:solidFill>
                  <a:schemeClr val="bg1"/>
                </a:solidFill>
              </a:rPr>
              <a:t>/oś</a:t>
            </a: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</a:rPr>
              <a:t>ilość jezdni	-	2</a:t>
            </a: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</a:rPr>
              <a:t>szerokość jezdni	-	7,0 m</a:t>
            </a: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</a:rPr>
              <a:t>szerokość pasa dzielącego- 12,0m </a:t>
            </a:r>
            <a:r>
              <a:rPr lang="pl-PL" altLang="pl-PL" sz="1900" b="0" dirty="0" smtClean="0">
                <a:solidFill>
                  <a:schemeClr val="bg1"/>
                </a:solidFill>
              </a:rPr>
              <a:t>(w tym rezerwa na trzeci pas ruchu) </a:t>
            </a: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  <a:sym typeface="Symbol" pitchFamily="18" charset="2"/>
              </a:rPr>
              <a:t>szerokość pasa awaryjnego	-	2,5 m</a:t>
            </a: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  <a:sym typeface="Symbol" pitchFamily="18" charset="2"/>
              </a:rPr>
              <a:t>szerokość pobocza gruntowego	-	1,80 m/ 2,30m </a:t>
            </a:r>
          </a:p>
        </p:txBody>
      </p:sp>
      <p:sp>
        <p:nvSpPr>
          <p:cNvPr id="4" name="Prostokąt 3"/>
          <p:cNvSpPr/>
          <p:nvPr/>
        </p:nvSpPr>
        <p:spPr>
          <a:xfrm>
            <a:off x="0" y="839196"/>
            <a:ext cx="10693400" cy="41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0" y="1446663"/>
            <a:ext cx="10693400" cy="6414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  <a:sym typeface="Symbol" pitchFamily="18" charset="2"/>
              </a:rPr>
              <a:t>kategoria ruchu	-	KR6</a:t>
            </a: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  <a:sym typeface="Symbol" pitchFamily="18" charset="2"/>
              </a:rPr>
              <a:t>skrajnia pionowa	-	4,70m</a:t>
            </a: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  <a:sym typeface="Symbol" pitchFamily="18" charset="2"/>
              </a:rPr>
              <a:t>szerokość w liniach rozgraniczających	-	min. 50,00 m</a:t>
            </a: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  <a:sym typeface="Symbol" pitchFamily="18" charset="2"/>
              </a:rPr>
              <a:t>węzły drogowe	-	3</a:t>
            </a: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  <a:sym typeface="Symbol" pitchFamily="18" charset="2"/>
              </a:rPr>
              <a:t>MOP	-	2</a:t>
            </a:r>
          </a:p>
          <a:p>
            <a:pPr marL="45720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  <a:sym typeface="Symbol" pitchFamily="18" charset="2"/>
              </a:rPr>
              <a:t>obiekty inżynierskie:</a:t>
            </a:r>
          </a:p>
          <a:p>
            <a:pPr marL="1257300" lvl="2" indent="-342900" eaLnBrk="1" hangingPunct="1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pl-PL" altLang="pl-PL" sz="2000" b="0" dirty="0" smtClean="0">
                <a:solidFill>
                  <a:srgbClr val="FFFFFF"/>
                </a:solidFill>
              </a:rPr>
              <a:t>mosty - 6 </a:t>
            </a:r>
          </a:p>
          <a:p>
            <a:pPr marL="1257300" lvl="2" indent="-342900" eaLnBrk="1" hangingPunct="1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pl-PL" altLang="pl-PL" sz="2000" b="0" dirty="0" smtClean="0">
                <a:solidFill>
                  <a:srgbClr val="FFFFFF"/>
                </a:solidFill>
              </a:rPr>
              <a:t>wiadukty – 15</a:t>
            </a:r>
          </a:p>
          <a:p>
            <a:pPr marL="1257300" lvl="2" indent="-342900" eaLnBrk="1" hangingPunct="1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pl-PL" altLang="pl-PL" sz="2000" b="0" dirty="0">
                <a:solidFill>
                  <a:srgbClr val="FFFFFF"/>
                </a:solidFill>
              </a:rPr>
              <a:t>przejścia podziemne dla ruchu pieszo- rowerowego - 1</a:t>
            </a:r>
          </a:p>
          <a:p>
            <a:pPr marL="1257300" lvl="2" indent="-342900" eaLnBrk="1" hangingPunct="1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pl-PL" altLang="pl-PL" sz="2000" b="0" dirty="0" smtClean="0">
                <a:solidFill>
                  <a:srgbClr val="FFFFFF"/>
                </a:solidFill>
              </a:rPr>
              <a:t>wiadukty ekologiczne dla zwierząt dużych i średnich – 6</a:t>
            </a:r>
          </a:p>
          <a:p>
            <a:pPr marL="1257300" lvl="2" indent="-342900" eaLnBrk="1" hangingPunct="1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pl-PL" altLang="pl-PL" sz="2000" b="0" dirty="0">
                <a:solidFill>
                  <a:srgbClr val="FFFFFF"/>
                </a:solidFill>
              </a:rPr>
              <a:t>przepusty dla zwierząt małych i płazów</a:t>
            </a:r>
          </a:p>
          <a:p>
            <a:pPr lvl="2" eaLnBrk="1" hangingPunct="1">
              <a:lnSpc>
                <a:spcPct val="130000"/>
              </a:lnSpc>
            </a:pPr>
            <a:endParaRPr lang="pl-PL" altLang="pl-PL" sz="2000" b="0" dirty="0" smtClean="0">
              <a:solidFill>
                <a:srgbClr val="FFFFFF"/>
              </a:solidFill>
            </a:endParaRPr>
          </a:p>
          <a:p>
            <a:pPr lvl="2" eaLnBrk="1" hangingPunct="1">
              <a:lnSpc>
                <a:spcPct val="130000"/>
              </a:lnSpc>
            </a:pPr>
            <a:endParaRPr lang="pl-PL" altLang="pl-PL" sz="2400" b="0" dirty="0" smtClean="0">
              <a:solidFill>
                <a:srgbClr val="FFFFFF"/>
              </a:solidFill>
            </a:endParaRPr>
          </a:p>
          <a:p>
            <a:pPr marL="1828800" lvl="3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536575" algn="l"/>
                <a:tab pos="5940425" algn="r"/>
              </a:tabLst>
            </a:pPr>
            <a:r>
              <a:rPr lang="pl-PL" altLang="pl-PL" sz="2400" b="0" dirty="0" smtClean="0">
                <a:solidFill>
                  <a:schemeClr val="bg1"/>
                </a:solidFill>
                <a:sym typeface="Symbol" pitchFamily="18" charset="2"/>
              </a:rPr>
              <a:t>	</a:t>
            </a:r>
          </a:p>
        </p:txBody>
      </p:sp>
      <p:sp>
        <p:nvSpPr>
          <p:cNvPr id="4" name="Prostokąt 3"/>
          <p:cNvSpPr/>
          <p:nvPr/>
        </p:nvSpPr>
        <p:spPr>
          <a:xfrm>
            <a:off x="0" y="839196"/>
            <a:ext cx="10693400" cy="41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0" y="1446663"/>
            <a:ext cx="10693400" cy="5853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pl-PL" altLang="pl-PL" sz="2400" b="0" dirty="0" smtClean="0">
                <a:solidFill>
                  <a:schemeClr val="bg1"/>
                </a:solidFill>
              </a:rPr>
              <a:t>ekrany </a:t>
            </a:r>
            <a:r>
              <a:rPr lang="pl-PL" altLang="pl-PL" sz="2400" b="0" dirty="0">
                <a:solidFill>
                  <a:schemeClr val="bg1"/>
                </a:solidFill>
              </a:rPr>
              <a:t>akustyczne</a:t>
            </a:r>
          </a:p>
          <a:p>
            <a:pPr marL="457200" lvl="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pl-PL" altLang="pl-PL" sz="2400" b="0" dirty="0">
                <a:solidFill>
                  <a:schemeClr val="bg1"/>
                </a:solidFill>
              </a:rPr>
              <a:t>pozostałe przepusty drogowe</a:t>
            </a:r>
          </a:p>
          <a:p>
            <a:pPr marL="457200" lvl="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pl-PL" altLang="pl-PL" sz="2400" b="0" dirty="0">
                <a:solidFill>
                  <a:schemeClr val="bg1"/>
                </a:solidFill>
              </a:rPr>
              <a:t>drogi dojazdowe zapewniające obsługę przyległego terenu</a:t>
            </a:r>
          </a:p>
          <a:p>
            <a:pPr marL="457200" lvl="0" indent="-4572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pl-PL" altLang="pl-PL" sz="2400" b="0" dirty="0">
                <a:solidFill>
                  <a:schemeClr val="bg1"/>
                </a:solidFill>
              </a:rPr>
              <a:t>przebudowa pozostałej  infrastruktury technicznej </a:t>
            </a:r>
            <a:r>
              <a:rPr lang="pl-PL" altLang="pl-PL" sz="2400" b="0" dirty="0" smtClean="0">
                <a:solidFill>
                  <a:schemeClr val="bg1"/>
                </a:solidFill>
              </a:rPr>
              <a:t>(</a:t>
            </a:r>
            <a:r>
              <a:rPr lang="pl-PL" altLang="pl-PL" sz="2400" b="0" dirty="0">
                <a:solidFill>
                  <a:schemeClr val="bg1"/>
                </a:solidFill>
              </a:rPr>
              <a:t>sieci i urządzenia elektroenergetyczne w zakresie  WN ŚN i NN, sieci teletechniczne, sieci wodociągowe, kanalizacje sanitarne</a:t>
            </a:r>
            <a:r>
              <a:rPr lang="pl-PL" altLang="pl-PL" sz="2400" b="0" dirty="0" smtClean="0">
                <a:solidFill>
                  <a:schemeClr val="bg1"/>
                </a:solidFill>
              </a:rPr>
              <a:t>)</a:t>
            </a:r>
          </a:p>
          <a:p>
            <a:pPr algn="ctr" eaLnBrk="1" hangingPunct="1">
              <a:lnSpc>
                <a:spcPct val="130000"/>
              </a:lnSpc>
            </a:pPr>
            <a:endParaRPr lang="pl-PL" altLang="pl-PL" sz="2400" b="0" u="sng" dirty="0">
              <a:solidFill>
                <a:schemeClr val="bg1"/>
              </a:solidFill>
            </a:endParaRPr>
          </a:p>
          <a:p>
            <a:pPr algn="ctr" eaLnBrk="1" hangingPunct="1">
              <a:lnSpc>
                <a:spcPct val="130000"/>
              </a:lnSpc>
            </a:pPr>
            <a:r>
              <a:rPr lang="pl-PL" altLang="pl-PL" sz="2400" u="sng" dirty="0" smtClean="0">
                <a:solidFill>
                  <a:schemeClr val="bg1"/>
                </a:solidFill>
              </a:rPr>
              <a:t>Czas </a:t>
            </a:r>
            <a:r>
              <a:rPr lang="pl-PL" altLang="pl-PL" sz="2400" u="sng" dirty="0">
                <a:solidFill>
                  <a:schemeClr val="bg1"/>
                </a:solidFill>
              </a:rPr>
              <a:t>realizacji 22 miesiące z wyłączeniem okresów zimowych (od 15 grudnia  do 15 marca) </a:t>
            </a:r>
            <a:endParaRPr lang="pl-PL" altLang="pl-PL" sz="2400" u="sng" dirty="0" smtClean="0">
              <a:solidFill>
                <a:schemeClr val="bg1"/>
              </a:solidFill>
            </a:endParaRPr>
          </a:p>
          <a:p>
            <a:pPr algn="ctr" eaLnBrk="1" hangingPunct="1">
              <a:lnSpc>
                <a:spcPct val="130000"/>
              </a:lnSpc>
            </a:pPr>
            <a:r>
              <a:rPr lang="pl-PL" altLang="pl-PL" sz="2200" dirty="0">
                <a:solidFill>
                  <a:srgbClr val="FFFFFF"/>
                </a:solidFill>
              </a:rPr>
              <a:t>Wartość robót (brutto) –585,70 mln PLN</a:t>
            </a:r>
          </a:p>
          <a:p>
            <a:pPr algn="ctr" eaLnBrk="1" hangingPunct="1">
              <a:lnSpc>
                <a:spcPct val="130000"/>
              </a:lnSpc>
            </a:pPr>
            <a:endParaRPr lang="pl-PL" altLang="pl-PL" sz="2400" u="sng" dirty="0" smtClean="0">
              <a:solidFill>
                <a:schemeClr val="bg1"/>
              </a:solidFill>
            </a:endParaRPr>
          </a:p>
          <a:p>
            <a:pPr marL="457200" lvl="0" indent="-457200" algn="ctr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pl-PL" altLang="pl-PL" sz="2400" u="sng" dirty="0">
              <a:solidFill>
                <a:schemeClr val="bg1"/>
              </a:solidFill>
              <a:sym typeface="Symbol" pitchFamily="18" charset="2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0" y="839196"/>
            <a:ext cx="10693400" cy="41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6335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le tekstowe 8"/>
          <p:cNvSpPr txBox="1"/>
          <p:nvPr/>
        </p:nvSpPr>
        <p:spPr>
          <a:xfrm>
            <a:off x="221245" y="6315437"/>
            <a:ext cx="10250907" cy="338554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600" dirty="0"/>
              <a:t>Obiekt </a:t>
            </a:r>
            <a:r>
              <a:rPr lang="pl-PL" sz="1600" dirty="0" smtClean="0"/>
              <a:t>WS-2A</a:t>
            </a:r>
            <a:endParaRPr lang="pl-PL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221245" y="1568488"/>
            <a:ext cx="96234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800" dirty="0" smtClean="0">
                <a:solidFill>
                  <a:schemeClr val="bg1"/>
                </a:solidFill>
              </a:rPr>
              <a:t>Obiekt WS-2A (gmina Chęciny) </a:t>
            </a:r>
            <a:r>
              <a:rPr lang="pl-PL" sz="1800" dirty="0">
                <a:solidFill>
                  <a:schemeClr val="bg1"/>
                </a:solidFill>
              </a:rPr>
              <a:t>jest przejściem podziemnym przeznaczonym dla ruchu pieszo- rowerowego w ciągu drogi S-7. Obiekt żelbetowy, o schemacie ramy zamkniętej.</a:t>
            </a:r>
            <a:br>
              <a:rPr lang="pl-PL" sz="1800" dirty="0">
                <a:solidFill>
                  <a:schemeClr val="bg1"/>
                </a:solidFill>
              </a:rPr>
            </a:br>
            <a:r>
              <a:rPr lang="pl-PL" sz="1800" dirty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l-PL" sz="180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Długość obiektu 34,70m</a:t>
            </a:r>
            <a:endParaRPr lang="pl-PL" sz="1800" dirty="0">
              <a:solidFill>
                <a:schemeClr val="bg1"/>
              </a:solidFill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0" y="839196"/>
            <a:ext cx="10693400" cy="374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 smtClean="0">
                <a:solidFill>
                  <a:srgbClr val="FFFFFF"/>
                </a:solidFill>
              </a:rPr>
              <a:t>Wybrane rozwiązania techniczne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5428"/>
            <a:ext cx="10570143" cy="2869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617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le tekstowe 6"/>
          <p:cNvSpPr txBox="1"/>
          <p:nvPr/>
        </p:nvSpPr>
        <p:spPr>
          <a:xfrm>
            <a:off x="0" y="6292621"/>
            <a:ext cx="10474037" cy="33855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600" dirty="0" smtClean="0"/>
              <a:t>Obiekt MS-10</a:t>
            </a:r>
            <a:endParaRPr lang="pl-PL" sz="1600" dirty="0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Prostokąt 8"/>
          <p:cNvSpPr/>
          <p:nvPr/>
        </p:nvSpPr>
        <p:spPr>
          <a:xfrm>
            <a:off x="0" y="839196"/>
            <a:ext cx="10693400" cy="828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30000"/>
              </a:lnSpc>
            </a:pPr>
            <a:r>
              <a:rPr lang="pl-PL" altLang="pl-PL" sz="2000" dirty="0">
                <a:solidFill>
                  <a:srgbClr val="FFFFFF"/>
                </a:solidFill>
              </a:rPr>
              <a:t>Wybrane rozwiązania techniczne</a:t>
            </a:r>
            <a:endParaRPr lang="pl-PL" altLang="pl-PL" sz="2800" dirty="0">
              <a:solidFill>
                <a:srgbClr val="FFFFFF"/>
              </a:solidFill>
            </a:endParaRPr>
          </a:p>
          <a:p>
            <a:pPr lvl="0" algn="ctr" eaLnBrk="1" hangingPunct="1">
              <a:lnSpc>
                <a:spcPct val="130000"/>
              </a:lnSpc>
            </a:pPr>
            <a:endParaRPr lang="pl-PL" altLang="pl-PL" sz="1900" dirty="0">
              <a:solidFill>
                <a:srgbClr val="FFFFFF"/>
              </a:solidFill>
            </a:endParaRPr>
          </a:p>
        </p:txBody>
      </p:sp>
      <p:sp>
        <p:nvSpPr>
          <p:cNvPr id="10" name="Symbol zastępczy zawartości 9"/>
          <p:cNvSpPr>
            <a:spLocks noGrp="1"/>
          </p:cNvSpPr>
          <p:nvPr>
            <p:ph idx="1"/>
          </p:nvPr>
        </p:nvSpPr>
        <p:spPr>
          <a:xfrm>
            <a:off x="147296" y="1551062"/>
            <a:ext cx="10179444" cy="2361720"/>
          </a:xfrm>
        </p:spPr>
        <p:txBody>
          <a:bodyPr/>
          <a:lstStyle/>
          <a:p>
            <a:pPr marL="0" indent="0" algn="ctr">
              <a:buNone/>
            </a:pPr>
            <a:r>
              <a:rPr lang="pl-PL" sz="1800" dirty="0">
                <a:solidFill>
                  <a:schemeClr val="bg1"/>
                </a:solidFill>
              </a:rPr>
              <a:t>Obiekt </a:t>
            </a:r>
            <a:r>
              <a:rPr lang="pl-PL" sz="1800" dirty="0" smtClean="0">
                <a:solidFill>
                  <a:schemeClr val="bg1"/>
                </a:solidFill>
              </a:rPr>
              <a:t>MS-10 (gmina Sobków) </a:t>
            </a:r>
            <a:r>
              <a:rPr lang="pl-PL" sz="1800" dirty="0">
                <a:solidFill>
                  <a:schemeClr val="bg1"/>
                </a:solidFill>
              </a:rPr>
              <a:t>stały most drogowy w ciągu drogi ekspresowej S-7, przekraczający rzekę Nidę oraz dwa przejścia dla zwierząt dużych o szerokości 40m. Zaprojektowano ustrój trzyprzęsłowy o schemacie statycznym belki ciągłej, w postaci dwóch dźwigarów </a:t>
            </a:r>
            <a:r>
              <a:rPr lang="pl-PL" sz="1800" dirty="0" err="1">
                <a:solidFill>
                  <a:schemeClr val="bg1"/>
                </a:solidFill>
              </a:rPr>
              <a:t>blachownicowych</a:t>
            </a:r>
            <a:r>
              <a:rPr lang="pl-PL" sz="1800" dirty="0">
                <a:solidFill>
                  <a:schemeClr val="bg1"/>
                </a:solidFill>
              </a:rPr>
              <a:t> zespolonych z żelbetową płytą </a:t>
            </a:r>
            <a:r>
              <a:rPr lang="pl-PL" sz="1800" dirty="0" smtClean="0">
                <a:solidFill>
                  <a:schemeClr val="bg1"/>
                </a:solidFill>
              </a:rPr>
              <a:t>współpracującą. </a:t>
            </a:r>
          </a:p>
          <a:p>
            <a:pPr marL="0" indent="0" algn="ctr">
              <a:buNone/>
            </a:pPr>
            <a:r>
              <a:rPr lang="pl-PL" sz="180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Rozpiętość przęseł wynosi: 45m, 60m, 45m, łączna długość obiektu =150,00 </a:t>
            </a:r>
            <a:r>
              <a:rPr lang="pl-PL" sz="1800" dirty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</a:t>
            </a:r>
            <a:endParaRPr lang="pl-PL" sz="1800" dirty="0">
              <a:solidFill>
                <a:schemeClr val="bg1"/>
              </a:solidFill>
            </a:endParaRPr>
          </a:p>
          <a:p>
            <a:endParaRPr lang="pl-PL" sz="18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06454"/>
            <a:ext cx="10625202" cy="208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13166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le tekstowe 6"/>
          <p:cNvSpPr txBox="1"/>
          <p:nvPr/>
        </p:nvSpPr>
        <p:spPr>
          <a:xfrm>
            <a:off x="0" y="6377681"/>
            <a:ext cx="10474037" cy="33855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600" dirty="0" smtClean="0"/>
              <a:t>Obiekt WDZ-20</a:t>
            </a:r>
            <a:endParaRPr lang="pl-PL" sz="1600" dirty="0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425305" y="1536590"/>
            <a:ext cx="9623425" cy="1260475"/>
          </a:xfrm>
        </p:spPr>
        <p:txBody>
          <a:bodyPr/>
          <a:lstStyle/>
          <a:p>
            <a:r>
              <a:rPr lang="pl-PL" sz="1800" dirty="0">
                <a:solidFill>
                  <a:schemeClr val="bg1"/>
                </a:solidFill>
              </a:rPr>
              <a:t>Obiekt </a:t>
            </a:r>
            <a:r>
              <a:rPr lang="pl-PL" sz="1800" dirty="0" smtClean="0">
                <a:solidFill>
                  <a:schemeClr val="bg1"/>
                </a:solidFill>
              </a:rPr>
              <a:t>WDZ-20 (gmina Jędrzejów) </a:t>
            </a:r>
            <a:r>
              <a:rPr lang="pl-PL" sz="1800" dirty="0">
                <a:solidFill>
                  <a:schemeClr val="bg1"/>
                </a:solidFill>
              </a:rPr>
              <a:t>jest przejściem dla dużych zwierząt nad drogą S-7. </a:t>
            </a:r>
            <a:br>
              <a:rPr lang="pl-PL" sz="1800" dirty="0">
                <a:solidFill>
                  <a:schemeClr val="bg1"/>
                </a:solidFill>
              </a:rPr>
            </a:br>
            <a:r>
              <a:rPr lang="pl-PL" sz="1800" dirty="0">
                <a:solidFill>
                  <a:schemeClr val="bg1"/>
                </a:solidFill>
              </a:rPr>
              <a:t>Zaprojektowano ustrój </a:t>
            </a:r>
            <a:r>
              <a:rPr lang="pl-PL" sz="1800" dirty="0" smtClean="0">
                <a:solidFill>
                  <a:schemeClr val="bg1"/>
                </a:solidFill>
              </a:rPr>
              <a:t>czteroprzęsłowy </a:t>
            </a:r>
            <a:r>
              <a:rPr lang="pl-PL" sz="1800" dirty="0">
                <a:solidFill>
                  <a:schemeClr val="bg1"/>
                </a:solidFill>
              </a:rPr>
              <a:t>z prefabrykowanych belek strunobetonowych typu </a:t>
            </a:r>
            <a:r>
              <a:rPr lang="pl-PL" sz="1800" dirty="0" smtClean="0">
                <a:solidFill>
                  <a:schemeClr val="bg1"/>
                </a:solidFill>
              </a:rPr>
              <a:t>T.</a:t>
            </a:r>
            <a:r>
              <a:rPr lang="pl-PL" sz="1800" dirty="0">
                <a:solidFill>
                  <a:schemeClr val="bg1"/>
                </a:solidFill>
              </a:rPr>
              <a:t/>
            </a:r>
            <a:br>
              <a:rPr lang="pl-PL" sz="1800" dirty="0">
                <a:solidFill>
                  <a:schemeClr val="bg1"/>
                </a:solidFill>
              </a:rPr>
            </a:br>
            <a:r>
              <a:rPr lang="pl-PL" sz="180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Rozpiętość </a:t>
            </a:r>
            <a:r>
              <a:rPr lang="pl-PL" sz="1800" dirty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przęseł wynosi: </a:t>
            </a:r>
            <a:r>
              <a:rPr lang="pl-PL" sz="180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19,50m</a:t>
            </a:r>
            <a:r>
              <a:rPr lang="pl-PL" sz="1800" dirty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l-PL" sz="180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21m</a:t>
            </a:r>
            <a:r>
              <a:rPr lang="pl-PL" sz="1800" dirty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l-PL" sz="180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21m</a:t>
            </a:r>
            <a:r>
              <a:rPr lang="pl-PL" sz="1800" dirty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l-PL" sz="180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19,50m łączna </a:t>
            </a:r>
            <a:r>
              <a:rPr lang="pl-PL" sz="1800" dirty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długość </a:t>
            </a:r>
            <a:r>
              <a:rPr lang="pl-PL" sz="1800" dirty="0" smtClean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obiektu =81,00 </a:t>
            </a:r>
            <a:r>
              <a:rPr lang="pl-PL" sz="1800" dirty="0">
                <a:solidFill>
                  <a:schemeClr val="bg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</a:t>
            </a:r>
            <a:r>
              <a:rPr lang="pl-PL" sz="1800" dirty="0">
                <a:solidFill>
                  <a:schemeClr val="bg1"/>
                </a:solidFill>
              </a:rPr>
              <a:t/>
            </a:r>
            <a:br>
              <a:rPr lang="pl-PL" sz="1800" dirty="0">
                <a:solidFill>
                  <a:schemeClr val="bg1"/>
                </a:solidFill>
              </a:rPr>
            </a:br>
            <a:r>
              <a:rPr lang="pl-PL" sz="1800" dirty="0">
                <a:solidFill>
                  <a:schemeClr val="bg1"/>
                </a:solidFill>
              </a:rPr>
              <a:t/>
            </a:r>
            <a:br>
              <a:rPr lang="pl-PL" sz="1800" dirty="0">
                <a:solidFill>
                  <a:schemeClr val="bg1"/>
                </a:solidFill>
              </a:rPr>
            </a:br>
            <a:endParaRPr lang="pl-PL" sz="1800" dirty="0">
              <a:solidFill>
                <a:schemeClr val="bg1"/>
              </a:solidFill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0" y="839196"/>
            <a:ext cx="10693400" cy="695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Wybrane rozwiązania techniczne</a:t>
            </a:r>
            <a:endParaRPr lang="pl-PL" altLang="pl-PL" sz="2000" dirty="0">
              <a:solidFill>
                <a:srgbClr val="FFFFFF"/>
              </a:solidFill>
            </a:endParaRPr>
          </a:p>
          <a:p>
            <a:pPr lvl="0" algn="ctr" eaLnBrk="1" hangingPunct="1">
              <a:lnSpc>
                <a:spcPct val="130000"/>
              </a:lnSpc>
            </a:pPr>
            <a:endParaRPr lang="pl-PL" altLang="pl-PL" sz="1600" dirty="0">
              <a:solidFill>
                <a:srgbClr val="FFFFFF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" y="3202182"/>
            <a:ext cx="10692433" cy="2393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15833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7"/>
          <p:cNvSpPr txBox="1">
            <a:spLocks noChangeArrowheads="1"/>
          </p:cNvSpPr>
          <p:nvPr/>
        </p:nvSpPr>
        <p:spPr bwMode="auto">
          <a:xfrm>
            <a:off x="0" y="1430145"/>
            <a:ext cx="10693400" cy="5004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pl-PL" sz="2400" b="0" u="sng" dirty="0" smtClean="0">
                <a:solidFill>
                  <a:srgbClr val="FFFFFF"/>
                </a:solidFill>
              </a:rPr>
              <a:t>Inwestor:</a:t>
            </a:r>
            <a:endParaRPr lang="pl-PL" sz="2400" b="0" u="sng" dirty="0">
              <a:solidFill>
                <a:srgbClr val="FFFFFF"/>
              </a:solidFill>
            </a:endParaRPr>
          </a:p>
          <a:p>
            <a:pPr eaLnBrk="1" hangingPunct="1">
              <a:lnSpc>
                <a:spcPct val="120000"/>
              </a:lnSpc>
              <a:defRPr/>
            </a:pPr>
            <a:r>
              <a:rPr lang="pl-PL" sz="2400" dirty="0">
                <a:solidFill>
                  <a:srgbClr val="FFFFFF"/>
                </a:solidFill>
              </a:rPr>
              <a:t>Generalna Dyrekcja Dróg Krajowych i </a:t>
            </a:r>
            <a:r>
              <a:rPr lang="pl-PL" sz="2400" dirty="0" smtClean="0">
                <a:solidFill>
                  <a:srgbClr val="FFFFFF"/>
                </a:solidFill>
              </a:rPr>
              <a:t>Autostrad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pl-PL" sz="2400" b="0" u="sng" spc="-100" dirty="0" smtClean="0">
                <a:solidFill>
                  <a:srgbClr val="FFFFFF"/>
                </a:solidFill>
              </a:rPr>
              <a:t>Wykonawca</a:t>
            </a:r>
            <a:r>
              <a:rPr lang="pl-PL" sz="2400" b="0" u="sng" spc="-100" dirty="0">
                <a:solidFill>
                  <a:srgbClr val="FFFFFF"/>
                </a:solidFill>
              </a:rPr>
              <a:t>: </a:t>
            </a:r>
            <a:endParaRPr lang="pl-PL" sz="2400" b="0" u="sng" spc="-100" dirty="0" smtClean="0">
              <a:solidFill>
                <a:srgbClr val="FFFFFF"/>
              </a:solidFill>
            </a:endParaRPr>
          </a:p>
          <a:p>
            <a:pPr eaLnBrk="1" hangingPunct="1">
              <a:lnSpc>
                <a:spcPct val="120000"/>
              </a:lnSpc>
              <a:defRPr/>
            </a:pPr>
            <a:r>
              <a:rPr lang="pl-PL" sz="2400" dirty="0" smtClean="0">
                <a:solidFill>
                  <a:srgbClr val="FFFFFF"/>
                </a:solidFill>
              </a:rPr>
              <a:t>SALINI POLSKA Sp. z o.o.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pl-PL" sz="2400" dirty="0" smtClean="0">
                <a:solidFill>
                  <a:srgbClr val="FFFFFF"/>
                </a:solidFill>
              </a:rPr>
              <a:t>SALINI – IMPREGILO </a:t>
            </a:r>
            <a:r>
              <a:rPr lang="pl-PL" sz="2400" dirty="0" err="1" smtClean="0">
                <a:solidFill>
                  <a:srgbClr val="FFFFFF"/>
                </a:solidFill>
              </a:rPr>
              <a:t>S.p.A</a:t>
            </a:r>
            <a:r>
              <a:rPr lang="pl-PL" sz="2400" dirty="0" smtClean="0">
                <a:solidFill>
                  <a:srgbClr val="FFFFFF"/>
                </a:solidFill>
              </a:rPr>
              <a:t>.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pl-PL" sz="2400" dirty="0" smtClean="0">
                <a:solidFill>
                  <a:srgbClr val="FFFFFF"/>
                </a:solidFill>
              </a:rPr>
              <a:t>TODINI COSTRUZIONI GENERALI </a:t>
            </a:r>
            <a:r>
              <a:rPr lang="pl-PL" sz="2400" dirty="0" err="1" smtClean="0">
                <a:solidFill>
                  <a:srgbClr val="FFFFFF"/>
                </a:solidFill>
              </a:rPr>
              <a:t>S.p.A</a:t>
            </a:r>
            <a:r>
              <a:rPr lang="pl-PL" sz="2400" dirty="0" smtClean="0">
                <a:solidFill>
                  <a:srgbClr val="FFFFFF"/>
                </a:solidFill>
              </a:rPr>
              <a:t>.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pl-PL" sz="2400" b="0" u="sng" dirty="0" smtClean="0">
                <a:solidFill>
                  <a:srgbClr val="FFFFFF"/>
                </a:solidFill>
              </a:rPr>
              <a:t>Opracował projekt: 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pl-PL" sz="2400" dirty="0" smtClean="0">
                <a:solidFill>
                  <a:srgbClr val="FFFFFF"/>
                </a:solidFill>
              </a:rPr>
              <a:t>Biuro Projektowo- Badawcze Dróg i Mostów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pl-PL" sz="2400" dirty="0" err="1" smtClean="0">
                <a:solidFill>
                  <a:srgbClr val="FFFFFF"/>
                </a:solidFill>
              </a:rPr>
              <a:t>Transprojekt</a:t>
            </a:r>
            <a:r>
              <a:rPr lang="pl-PL" sz="2400" dirty="0" smtClean="0">
                <a:solidFill>
                  <a:srgbClr val="FFFFFF"/>
                </a:solidFill>
              </a:rPr>
              <a:t> – Warszawa Sp. z o.o.</a:t>
            </a:r>
          </a:p>
          <a:p>
            <a:pPr eaLnBrk="1" hangingPunct="1">
              <a:lnSpc>
                <a:spcPct val="120000"/>
              </a:lnSpc>
              <a:defRPr/>
            </a:pPr>
            <a:endParaRPr lang="pl-PL" sz="2400" dirty="0" smtClean="0">
              <a:solidFill>
                <a:srgbClr val="FFFFFF"/>
              </a:solidFill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pl-PL" sz="2400" dirty="0">
              <a:solidFill>
                <a:srgbClr val="FFFFFF"/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0" y="839196"/>
            <a:ext cx="10693400" cy="41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91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7"/>
          <p:cNvSpPr txBox="1">
            <a:spLocks noChangeArrowheads="1"/>
          </p:cNvSpPr>
          <p:nvPr/>
        </p:nvSpPr>
        <p:spPr bwMode="auto">
          <a:xfrm>
            <a:off x="310466" y="1577787"/>
            <a:ext cx="10072467" cy="3933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ctr" eaLnBrk="1" hangingPunct="1">
              <a:lnSpc>
                <a:spcPct val="130000"/>
              </a:lnSpc>
            </a:pPr>
            <a:endParaRPr lang="pl-PL" altLang="pl-PL" sz="2400" b="0" dirty="0">
              <a:solidFill>
                <a:schemeClr val="bg1"/>
              </a:solidFill>
            </a:endParaRPr>
          </a:p>
          <a:p>
            <a:pPr algn="ctr" eaLnBrk="1" hangingPunct="1">
              <a:lnSpc>
                <a:spcPct val="130000"/>
              </a:lnSpc>
            </a:pPr>
            <a:r>
              <a:rPr lang="pl-PL" altLang="pl-PL" sz="2400" dirty="0">
                <a:solidFill>
                  <a:schemeClr val="bg1"/>
                </a:solidFill>
              </a:rPr>
              <a:t>Zadanie ujęte jest w Programie Budowy Dróg Krajowych</a:t>
            </a:r>
          </a:p>
          <a:p>
            <a:pPr algn="ctr" eaLnBrk="1" hangingPunct="1">
              <a:lnSpc>
                <a:spcPct val="130000"/>
              </a:lnSpc>
            </a:pPr>
            <a:r>
              <a:rPr lang="pl-PL" altLang="pl-PL" sz="2400" dirty="0">
                <a:solidFill>
                  <a:schemeClr val="bg1"/>
                </a:solidFill>
              </a:rPr>
              <a:t>na lata 2011-2015 (Załącznik Nr 5</a:t>
            </a:r>
            <a:r>
              <a:rPr lang="pl-PL" altLang="pl-PL" sz="2400" dirty="0" smtClean="0">
                <a:solidFill>
                  <a:schemeClr val="bg1"/>
                </a:solidFill>
              </a:rPr>
              <a:t>)</a:t>
            </a:r>
            <a:r>
              <a:rPr lang="pl-PL" sz="2400" dirty="0" smtClean="0">
                <a:solidFill>
                  <a:schemeClr val="bg1"/>
                </a:solidFill>
                <a:latin typeface="Tahoma" pitchFamily="34" charset="0"/>
              </a:rPr>
              <a:t> przy czym </a:t>
            </a:r>
            <a:r>
              <a:rPr lang="pl-PL" sz="2400" dirty="0" smtClean="0">
                <a:solidFill>
                  <a:schemeClr val="bg1"/>
                </a:solidFill>
              </a:rPr>
              <a:t>finansowane w ramach </a:t>
            </a:r>
            <a:r>
              <a:rPr lang="pl-PL" sz="2400" dirty="0">
                <a:solidFill>
                  <a:schemeClr val="bg1"/>
                </a:solidFill>
              </a:rPr>
              <a:t>perspektywy </a:t>
            </a:r>
          </a:p>
          <a:p>
            <a:pPr algn="ctr" eaLnBrk="1" hangingPunct="1">
              <a:lnSpc>
                <a:spcPct val="130000"/>
              </a:lnSpc>
            </a:pPr>
            <a:r>
              <a:rPr lang="pl-PL" sz="2400" dirty="0">
                <a:solidFill>
                  <a:schemeClr val="bg1"/>
                </a:solidFill>
              </a:rPr>
              <a:t>2014-2020</a:t>
            </a:r>
            <a:endParaRPr lang="pl-PL" altLang="pl-PL" sz="2400" dirty="0">
              <a:solidFill>
                <a:schemeClr val="bg1"/>
              </a:solidFill>
            </a:endParaRPr>
          </a:p>
          <a:p>
            <a:pPr algn="ctr" eaLnBrk="1" hangingPunct="1">
              <a:lnSpc>
                <a:spcPct val="130000"/>
              </a:lnSpc>
            </a:pPr>
            <a:endParaRPr lang="pl-PL" altLang="pl-PL" sz="2400" dirty="0" smtClean="0">
              <a:solidFill>
                <a:schemeClr val="bg1"/>
              </a:solidFill>
            </a:endParaRPr>
          </a:p>
          <a:p>
            <a:pPr algn="ctr" eaLnBrk="1" hangingPunct="1">
              <a:lnSpc>
                <a:spcPct val="130000"/>
              </a:lnSpc>
            </a:pPr>
            <a:r>
              <a:rPr lang="pl-PL" altLang="pl-PL" sz="2400" dirty="0" smtClean="0">
                <a:solidFill>
                  <a:schemeClr val="bg1"/>
                </a:solidFill>
              </a:rPr>
              <a:t>Zadanie </a:t>
            </a:r>
            <a:r>
              <a:rPr lang="pl-PL" altLang="pl-PL" sz="2400" dirty="0">
                <a:solidFill>
                  <a:schemeClr val="bg1"/>
                </a:solidFill>
              </a:rPr>
              <a:t>planowane </a:t>
            </a:r>
          </a:p>
          <a:p>
            <a:pPr algn="ctr" eaLnBrk="1" hangingPunct="1">
              <a:lnSpc>
                <a:spcPct val="130000"/>
              </a:lnSpc>
            </a:pPr>
            <a:r>
              <a:rPr lang="pl-PL" altLang="pl-PL" sz="2400" dirty="0">
                <a:solidFill>
                  <a:schemeClr val="bg1"/>
                </a:solidFill>
              </a:rPr>
              <a:t>do współfinansowania ze środków unijnych. </a:t>
            </a:r>
            <a:endParaRPr lang="pl-PL" altLang="pl-PL" sz="2400" b="0" dirty="0">
              <a:solidFill>
                <a:schemeClr val="bg1"/>
              </a:solidFill>
            </a:endParaRPr>
          </a:p>
        </p:txBody>
      </p:sp>
      <p:pic>
        <p:nvPicPr>
          <p:cNvPr id="40964" name="Picture 6" descr="https://encrypted-tbn1.gstatic.com/images?q=tbn:ANd9GcTRr8eK1BgiBgo7860yxrHp0WJxavLsFPAzvR5TEhI3p-gidT5AozcC3Mc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5772" y="5401340"/>
            <a:ext cx="1521853" cy="1018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rostokąt 5"/>
          <p:cNvSpPr/>
          <p:nvPr/>
        </p:nvSpPr>
        <p:spPr>
          <a:xfrm>
            <a:off x="0" y="839196"/>
            <a:ext cx="10693400" cy="41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0" y="839196"/>
            <a:ext cx="10693400" cy="374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 smtClean="0">
                <a:solidFill>
                  <a:srgbClr val="FFFFFF"/>
                </a:solidFill>
              </a:rPr>
              <a:t>Prace przygotowawcze - Archeologia 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  <p:sp>
        <p:nvSpPr>
          <p:cNvPr id="8" name="Symbol zastępczy zawartości 2"/>
          <p:cNvSpPr>
            <a:spLocks noGrp="1"/>
          </p:cNvSpPr>
          <p:nvPr>
            <p:ph idx="1"/>
          </p:nvPr>
        </p:nvSpPr>
        <p:spPr>
          <a:xfrm>
            <a:off x="547344" y="5657700"/>
            <a:ext cx="9598712" cy="1199113"/>
          </a:xfrm>
        </p:spPr>
        <p:txBody>
          <a:bodyPr/>
          <a:lstStyle/>
          <a:p>
            <a:pPr marL="0" lvl="0" indent="0" algn="ctr" defTabSz="914400" eaLnBrk="1" hangingPunct="1">
              <a:lnSpc>
                <a:spcPct val="130000"/>
              </a:lnSpc>
              <a:spcBef>
                <a:spcPct val="0"/>
              </a:spcBef>
              <a:buNone/>
            </a:pPr>
            <a:endParaRPr lang="pl-PL" altLang="pl-PL" sz="2400" b="1" kern="1200" dirty="0">
              <a:solidFill>
                <a:srgbClr val="FFFFFF"/>
              </a:solidFill>
              <a:latin typeface="Verdana" pitchFamily="34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48" y="1441050"/>
            <a:ext cx="9082964" cy="5449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25182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0" y="839196"/>
            <a:ext cx="10693400" cy="374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 smtClean="0">
                <a:solidFill>
                  <a:srgbClr val="FFFFFF"/>
                </a:solidFill>
              </a:rPr>
              <a:t>Znalezione obiekty </a:t>
            </a:r>
            <a:r>
              <a:rPr lang="pl-PL" altLang="pl-PL" sz="1600" dirty="0">
                <a:solidFill>
                  <a:srgbClr val="FFFFFF"/>
                </a:solidFill>
              </a:rPr>
              <a:t>- Archeologia 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  <p:sp>
        <p:nvSpPr>
          <p:cNvPr id="8" name="Symbol zastępczy zawartości 2"/>
          <p:cNvSpPr>
            <a:spLocks noGrp="1"/>
          </p:cNvSpPr>
          <p:nvPr>
            <p:ph idx="1"/>
          </p:nvPr>
        </p:nvSpPr>
        <p:spPr>
          <a:xfrm>
            <a:off x="573206" y="1434905"/>
            <a:ext cx="9598712" cy="1199113"/>
          </a:xfrm>
        </p:spPr>
        <p:txBody>
          <a:bodyPr/>
          <a:lstStyle/>
          <a:p>
            <a:pPr marL="0" lvl="0" indent="0" algn="ctr" defTabSz="914400" eaLnBrk="1" hangingPunct="1">
              <a:lnSpc>
                <a:spcPct val="130000"/>
              </a:lnSpc>
              <a:spcBef>
                <a:spcPct val="0"/>
              </a:spcBef>
              <a:buNone/>
            </a:pPr>
            <a:endParaRPr lang="pl-PL" altLang="pl-PL" sz="2400" b="1" kern="1200" dirty="0">
              <a:solidFill>
                <a:srgbClr val="FFFFFF"/>
              </a:solidFill>
              <a:latin typeface="Verdana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50" y="1468270"/>
            <a:ext cx="6667500" cy="4629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066800" y="6098134"/>
            <a:ext cx="94488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dirty="0">
                <a:solidFill>
                  <a:schemeClr val="bg1"/>
                </a:solidFill>
              </a:rPr>
              <a:t>F</a:t>
            </a:r>
            <a:r>
              <a:rPr lang="pl-PL" dirty="0" smtClean="0">
                <a:solidFill>
                  <a:schemeClr val="bg1"/>
                </a:solidFill>
              </a:rPr>
              <a:t>ragment garnka- kultura </a:t>
            </a:r>
            <a:r>
              <a:rPr lang="pl-PL" dirty="0">
                <a:solidFill>
                  <a:schemeClr val="bg1"/>
                </a:solidFill>
              </a:rPr>
              <a:t>trzciniecka, wczesna epoka </a:t>
            </a:r>
            <a:r>
              <a:rPr lang="pl-PL" dirty="0" smtClean="0">
                <a:solidFill>
                  <a:schemeClr val="bg1"/>
                </a:solidFill>
              </a:rPr>
              <a:t>brązu, </a:t>
            </a:r>
            <a:r>
              <a:rPr lang="pl-PL" dirty="0">
                <a:solidFill>
                  <a:schemeClr val="bg1"/>
                </a:solidFill>
              </a:rPr>
              <a:t>1500 </a:t>
            </a:r>
            <a:r>
              <a:rPr lang="pl-PL" dirty="0" smtClean="0">
                <a:solidFill>
                  <a:schemeClr val="bg1"/>
                </a:solidFill>
              </a:rPr>
              <a:t>p.n.e.</a:t>
            </a:r>
            <a:endParaRPr lang="pl-P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8173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0" y="839196"/>
            <a:ext cx="10693400" cy="374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 smtClean="0">
                <a:solidFill>
                  <a:srgbClr val="FFFFFF"/>
                </a:solidFill>
              </a:rPr>
              <a:t>Znalezione obiekty </a:t>
            </a:r>
            <a:r>
              <a:rPr lang="pl-PL" altLang="pl-PL" sz="1600" dirty="0">
                <a:solidFill>
                  <a:srgbClr val="FFFFFF"/>
                </a:solidFill>
              </a:rPr>
              <a:t>- Archeologia 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  <p:sp>
        <p:nvSpPr>
          <p:cNvPr id="8" name="Symbol zastępczy zawartości 2"/>
          <p:cNvSpPr>
            <a:spLocks noGrp="1"/>
          </p:cNvSpPr>
          <p:nvPr>
            <p:ph idx="1"/>
          </p:nvPr>
        </p:nvSpPr>
        <p:spPr>
          <a:xfrm>
            <a:off x="573206" y="1434905"/>
            <a:ext cx="9598712" cy="1199113"/>
          </a:xfrm>
        </p:spPr>
        <p:txBody>
          <a:bodyPr/>
          <a:lstStyle/>
          <a:p>
            <a:pPr marL="0" lvl="0" indent="0" algn="ctr" defTabSz="914400" eaLnBrk="1" hangingPunct="1">
              <a:lnSpc>
                <a:spcPct val="130000"/>
              </a:lnSpc>
              <a:spcBef>
                <a:spcPct val="0"/>
              </a:spcBef>
              <a:buNone/>
            </a:pPr>
            <a:endParaRPr lang="pl-PL" altLang="pl-PL" sz="2400" b="1" kern="1200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981740" y="6305883"/>
            <a:ext cx="94488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dirty="0" smtClean="0">
                <a:solidFill>
                  <a:schemeClr val="bg1"/>
                </a:solidFill>
              </a:rPr>
              <a:t> Gliniana rączka </a:t>
            </a:r>
            <a:r>
              <a:rPr lang="pl-PL" dirty="0">
                <a:solidFill>
                  <a:schemeClr val="bg1"/>
                </a:solidFill>
              </a:rPr>
              <a:t>od </a:t>
            </a:r>
            <a:r>
              <a:rPr lang="pl-PL" dirty="0" smtClean="0">
                <a:solidFill>
                  <a:schemeClr val="bg1"/>
                </a:solidFill>
              </a:rPr>
              <a:t>patelni, XVI-XVIII wiek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937" y="1520456"/>
            <a:ext cx="3622815" cy="4643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29623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0" y="839196"/>
            <a:ext cx="10693400" cy="374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 smtClean="0">
                <a:solidFill>
                  <a:srgbClr val="FFFFFF"/>
                </a:solidFill>
              </a:rPr>
              <a:t>Znalezione obiekty </a:t>
            </a:r>
            <a:r>
              <a:rPr lang="pl-PL" altLang="pl-PL" sz="1600" dirty="0">
                <a:solidFill>
                  <a:srgbClr val="FFFFFF"/>
                </a:solidFill>
              </a:rPr>
              <a:t>- Archeologia 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  <p:sp>
        <p:nvSpPr>
          <p:cNvPr id="8" name="Symbol zastępczy zawartości 2"/>
          <p:cNvSpPr>
            <a:spLocks noGrp="1"/>
          </p:cNvSpPr>
          <p:nvPr>
            <p:ph idx="1"/>
          </p:nvPr>
        </p:nvSpPr>
        <p:spPr>
          <a:xfrm>
            <a:off x="573206" y="1434905"/>
            <a:ext cx="9598712" cy="1199113"/>
          </a:xfrm>
        </p:spPr>
        <p:txBody>
          <a:bodyPr/>
          <a:lstStyle/>
          <a:p>
            <a:pPr marL="0" lvl="0" indent="0" algn="ctr" defTabSz="914400" eaLnBrk="1" hangingPunct="1">
              <a:lnSpc>
                <a:spcPct val="130000"/>
              </a:lnSpc>
              <a:spcBef>
                <a:spcPct val="0"/>
              </a:spcBef>
              <a:buNone/>
            </a:pPr>
            <a:endParaRPr lang="pl-PL" altLang="pl-PL" sz="2400" b="1" kern="1200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622300" y="6392704"/>
            <a:ext cx="94488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dirty="0" smtClean="0">
                <a:solidFill>
                  <a:schemeClr val="bg1"/>
                </a:solidFill>
              </a:rPr>
              <a:t>Narzędzie krzemienne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0983" y="1506833"/>
            <a:ext cx="6411433" cy="4895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64771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7"/>
          <p:cNvSpPr txBox="1">
            <a:spLocks noChangeArrowheads="1"/>
          </p:cNvSpPr>
          <p:nvPr/>
        </p:nvSpPr>
        <p:spPr bwMode="auto">
          <a:xfrm>
            <a:off x="285009" y="1425042"/>
            <a:ext cx="9927770" cy="8414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eaLnBrk="1" hangingPunct="1">
              <a:lnSpc>
                <a:spcPct val="130000"/>
              </a:lnSpc>
              <a:defRPr/>
            </a:pPr>
            <a:endParaRPr lang="pl-PL" sz="2400" b="0" dirty="0">
              <a:solidFill>
                <a:schemeClr val="bg1"/>
              </a:solidFill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pl-PL" sz="2400" b="0" dirty="0">
              <a:solidFill>
                <a:schemeClr val="bg1"/>
              </a:solidFill>
            </a:endParaRPr>
          </a:p>
          <a:p>
            <a:pPr algn="ctr" eaLnBrk="1" hangingPunct="1">
              <a:lnSpc>
                <a:spcPct val="130000"/>
              </a:lnSpc>
              <a:defRPr/>
            </a:pPr>
            <a:endParaRPr lang="pl-PL" sz="3200" b="0" dirty="0" smtClean="0">
              <a:solidFill>
                <a:schemeClr val="bg1"/>
              </a:solidFill>
            </a:endParaRPr>
          </a:p>
          <a:p>
            <a:pPr algn="ctr" eaLnBrk="1" hangingPunct="1">
              <a:lnSpc>
                <a:spcPct val="130000"/>
              </a:lnSpc>
              <a:defRPr/>
            </a:pPr>
            <a:r>
              <a:rPr lang="pl-PL" sz="3200" dirty="0" smtClean="0">
                <a:solidFill>
                  <a:schemeClr val="bg1"/>
                </a:solidFill>
              </a:rPr>
              <a:t>Dziękujemy </a:t>
            </a:r>
            <a:r>
              <a:rPr lang="pl-PL" sz="3200" dirty="0">
                <a:solidFill>
                  <a:schemeClr val="bg1"/>
                </a:solidFill>
              </a:rPr>
              <a:t>za </a:t>
            </a:r>
            <a:r>
              <a:rPr lang="pl-PL" sz="3200" dirty="0" smtClean="0">
                <a:solidFill>
                  <a:schemeClr val="bg1"/>
                </a:solidFill>
              </a:rPr>
              <a:t>uwagę</a:t>
            </a:r>
          </a:p>
          <a:p>
            <a:pPr>
              <a:lnSpc>
                <a:spcPct val="130000"/>
              </a:lnSpc>
              <a:defRPr/>
            </a:pPr>
            <a:endParaRPr lang="pl-PL" sz="2400" b="0" dirty="0" smtClean="0">
              <a:solidFill>
                <a:schemeClr val="bg1"/>
              </a:solidFill>
            </a:endParaRPr>
          </a:p>
          <a:p>
            <a:pPr>
              <a:lnSpc>
                <a:spcPct val="130000"/>
              </a:lnSpc>
              <a:defRPr/>
            </a:pPr>
            <a:r>
              <a:rPr lang="pl-PL" sz="2400" b="0" dirty="0" smtClean="0">
                <a:solidFill>
                  <a:schemeClr val="bg1"/>
                </a:solidFill>
              </a:rPr>
              <a:t>Źródła</a:t>
            </a:r>
            <a:r>
              <a:rPr lang="pl-PL" sz="2400" b="0" dirty="0">
                <a:solidFill>
                  <a:schemeClr val="bg1"/>
                </a:solidFill>
              </a:rPr>
              <a:t>:</a:t>
            </a:r>
          </a:p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pl-PL" sz="2400" b="0" dirty="0" smtClean="0">
                <a:solidFill>
                  <a:schemeClr val="bg1"/>
                </a:solidFill>
              </a:rPr>
              <a:t>Dokumentacja </a:t>
            </a:r>
            <a:r>
              <a:rPr lang="pl-PL" sz="2400" b="0" dirty="0">
                <a:solidFill>
                  <a:schemeClr val="bg1"/>
                </a:solidFill>
              </a:rPr>
              <a:t>projektowa</a:t>
            </a:r>
          </a:p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pl-PL" sz="2400" b="0" dirty="0" smtClean="0">
                <a:solidFill>
                  <a:schemeClr val="bg1"/>
                </a:solidFill>
              </a:rPr>
              <a:t>Fotografie-materiały </a:t>
            </a:r>
            <a:r>
              <a:rPr lang="pl-PL" sz="2400" b="0" dirty="0" err="1" smtClean="0">
                <a:solidFill>
                  <a:schemeClr val="bg1"/>
                </a:solidFill>
              </a:rPr>
              <a:t>GDDKiA</a:t>
            </a:r>
            <a:endParaRPr lang="pl-PL" sz="2400" b="0" dirty="0" smtClean="0">
              <a:solidFill>
                <a:schemeClr val="bg1"/>
              </a:solidFill>
            </a:endParaRPr>
          </a:p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pl-PL" sz="2400" b="0" dirty="0" smtClean="0">
                <a:solidFill>
                  <a:schemeClr val="bg1"/>
                </a:solidFill>
              </a:rPr>
              <a:t>Fotografie-Archeologia- materiały ASINUS</a:t>
            </a:r>
          </a:p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pl-PL" sz="2400" b="0" dirty="0" smtClean="0">
                <a:solidFill>
                  <a:schemeClr val="bg1"/>
                </a:solidFill>
              </a:rPr>
              <a:t>http</a:t>
            </a:r>
            <a:r>
              <a:rPr lang="pl-PL" sz="2400" b="0" dirty="0">
                <a:solidFill>
                  <a:schemeClr val="bg1"/>
                </a:solidFill>
              </a:rPr>
              <a:t>://pl.wikipedia.org/</a:t>
            </a:r>
            <a:r>
              <a:rPr lang="pl-PL" sz="2400" b="0" dirty="0" err="1">
                <a:solidFill>
                  <a:schemeClr val="bg1"/>
                </a:solidFill>
              </a:rPr>
              <a:t>wiki</a:t>
            </a:r>
            <a:r>
              <a:rPr lang="pl-PL" sz="2400" b="0" dirty="0">
                <a:solidFill>
                  <a:schemeClr val="bg1"/>
                </a:solidFill>
              </a:rPr>
              <a:t>/Droga_ekspresowa_S7_(Polska)</a:t>
            </a:r>
          </a:p>
          <a:p>
            <a:pPr>
              <a:lnSpc>
                <a:spcPct val="130000"/>
              </a:lnSpc>
              <a:defRPr/>
            </a:pPr>
            <a:endParaRPr lang="pl-PL" sz="2400" b="0" dirty="0">
              <a:solidFill>
                <a:schemeClr val="bg1"/>
              </a:solidFill>
            </a:endParaRPr>
          </a:p>
          <a:p>
            <a:pPr marL="342900" indent="-342900">
              <a:lnSpc>
                <a:spcPct val="130000"/>
              </a:lnSpc>
              <a:defRPr/>
            </a:pPr>
            <a:endParaRPr lang="pl-PL" sz="3200" b="0" dirty="0">
              <a:solidFill>
                <a:schemeClr val="bg1"/>
              </a:solidFill>
            </a:endParaRPr>
          </a:p>
          <a:p>
            <a:pPr algn="ctr" eaLnBrk="1" hangingPunct="1">
              <a:lnSpc>
                <a:spcPct val="130000"/>
              </a:lnSpc>
              <a:defRPr/>
            </a:pPr>
            <a:endParaRPr lang="pl-PL" sz="3200" b="0" dirty="0">
              <a:solidFill>
                <a:schemeClr val="bg1"/>
              </a:solidFill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pl-PL" sz="2400" b="0" dirty="0">
              <a:solidFill>
                <a:schemeClr val="bg1"/>
              </a:solidFill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pl-PL" sz="2400" b="0" dirty="0">
              <a:solidFill>
                <a:schemeClr val="bg1"/>
              </a:solidFill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pl-PL" sz="2400" b="0" dirty="0">
              <a:solidFill>
                <a:schemeClr val="bg1"/>
              </a:solidFill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0" y="839196"/>
            <a:ext cx="10693400" cy="41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30000"/>
              </a:lnSpc>
            </a:pPr>
            <a:r>
              <a:rPr lang="pl-PL" altLang="pl-PL" sz="1600" dirty="0">
                <a:solidFill>
                  <a:srgbClr val="FFFFFF"/>
                </a:solidFill>
              </a:rPr>
              <a:t>Budowa drogi S-7 na </a:t>
            </a:r>
            <a:r>
              <a:rPr lang="pl-PL" altLang="pl-PL" sz="1600" dirty="0" smtClean="0">
                <a:solidFill>
                  <a:srgbClr val="FFFFFF"/>
                </a:solidFill>
              </a:rPr>
              <a:t>odcinku Chęciny - Jędrzejów</a:t>
            </a:r>
            <a:endParaRPr lang="pl-PL" altLang="pl-PL" sz="19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2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2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2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2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13278</TotalTime>
  <Words>868</Words>
  <Application>Microsoft Office PowerPoint</Application>
  <PresentationFormat>Niestandardowy</PresentationFormat>
  <Paragraphs>165</Paragraphs>
  <Slides>26</Slides>
  <Notes>9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26</vt:i4>
      </vt:variant>
    </vt:vector>
  </HeadingPairs>
  <TitlesOfParts>
    <vt:vector size="27" baseType="lpstr">
      <vt:lpstr>Projekt domyślny</vt:lpstr>
      <vt:lpstr>Prezentacja programu PowerPoint</vt:lpstr>
      <vt:lpstr>Prezentacja programu PowerPoint</vt:lpstr>
      <vt:lpstr>Budowa drogi S-7 na odcinku Chęciny - Jędrzejów</vt:lpstr>
      <vt:lpstr>Budowa drogi S-7 na odcinku Chęciny - Jędrzejów</vt:lpstr>
      <vt:lpstr>Budowa drogi S-7 na odcinku Chęciny - Jędrzejów</vt:lpstr>
      <vt:lpstr>Prezentacja programu PowerPoint</vt:lpstr>
      <vt:lpstr>Budowa drogi S-7 na odcinku Chęciny - Jędrzejów</vt:lpstr>
      <vt:lpstr>Budowa drogi S-7 na odcinku Chęciny - Jędrzejów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Obiekt WS-2A (gmina Chęciny) jest przejściem podziemnym przeznaczonym dla ruchu pieszo- rowerowego w ciągu drogi S-7. Obiekt żelbetowy, o schemacie ramy zamkniętej.  Długość obiektu 34,70m</vt:lpstr>
      <vt:lpstr>Prezentacja programu PowerPoint</vt:lpstr>
      <vt:lpstr>Obiekt WDZ-20 (gmina Jędrzejów) jest przejściem dla dużych zwierząt nad drogą S-7.  Zaprojektowano ustrój czteroprzęsłowy z prefabrykowanych belek strunobetonowych typu T. Rozpiętość przęseł wynosi: 19,50m, 21m, 21m, 19,50m łączna długość obiektu =81,00 m  </vt:lpstr>
      <vt:lpstr>Prezentacja programu PowerPoint</vt:lpstr>
      <vt:lpstr>Prezentacja programu PowerPoint</vt:lpstr>
      <vt:lpstr>Budowa drogi S-7 na odcinku Chęciny - Jędrzejów</vt:lpstr>
      <vt:lpstr>Budowa drogi S-7 na odcinku Chęciny - Jędrzejów</vt:lpstr>
      <vt:lpstr>Budowa drogi S-7 na odcinku Chęciny - Jędrzejów</vt:lpstr>
      <vt:lpstr>Budowa drogi S-7 na odcinku Chęciny - Jędrzejów</vt:lpstr>
      <vt:lpstr>Prezentacja programu PowerPoint</vt:lpstr>
    </vt:vector>
  </TitlesOfParts>
  <Company>Generalna Dyrekcja Dróg Krajowych i Autostrad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Tarłowska Magdalena</dc:creator>
  <cp:lastModifiedBy>mtarlowska</cp:lastModifiedBy>
  <cp:revision>910</cp:revision>
  <dcterms:created xsi:type="dcterms:W3CDTF">2008-02-11T13:06:49Z</dcterms:created>
  <dcterms:modified xsi:type="dcterms:W3CDTF">2015-06-15T08:22:41Z</dcterms:modified>
</cp:coreProperties>
</file>