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9"/>
  </p:handoutMasterIdLst>
  <p:sldIdLst>
    <p:sldId id="258" r:id="rId2"/>
    <p:sldId id="265" r:id="rId3"/>
    <p:sldId id="259" r:id="rId4"/>
    <p:sldId id="262" r:id="rId5"/>
    <p:sldId id="263" r:id="rId6"/>
    <p:sldId id="264" r:id="rId7"/>
    <p:sldId id="261" r:id="rId8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92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077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51010" y="0"/>
            <a:ext cx="2945076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7B66C9-5BFC-4943-8C50-DC98AFB6B04B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8323"/>
            <a:ext cx="2945077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51010" y="9428323"/>
            <a:ext cx="2945076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DE36C8-EEC4-45EB-A064-471B97DB4BD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00983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4448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329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8659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1474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5031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1374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734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0056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838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1280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8977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C5F4E-5036-4316-97CA-E21CCCE85352}" type="datetimeFigureOut">
              <a:rPr lang="pl-PL" smtClean="0"/>
              <a:t>2017-09-13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612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8" name="Picture 34" descr="http://www.gddkia.gov.pl/img/artykuly/1/2017_07/155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420"/>
            <a:ext cx="9144000" cy="626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ostokąt 1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604130" y="146838"/>
            <a:ext cx="77852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smtClean="0">
                <a:solidFill>
                  <a:schemeClr val="bg1"/>
                </a:solidFill>
              </a:rPr>
              <a:t>Projekt S12 </a:t>
            </a:r>
          </a:p>
          <a:p>
            <a:r>
              <a:rPr lang="pl-PL" sz="4800" b="1" dirty="0" err="1" smtClean="0">
                <a:solidFill>
                  <a:schemeClr val="bg1"/>
                </a:solidFill>
              </a:rPr>
              <a:t>gr.woj</a:t>
            </a:r>
            <a:r>
              <a:rPr lang="pl-PL" sz="4800" b="1" dirty="0">
                <a:solidFill>
                  <a:schemeClr val="bg1"/>
                </a:solidFill>
              </a:rPr>
              <a:t>. </a:t>
            </a:r>
            <a:r>
              <a:rPr lang="pl-PL" sz="4800" b="1" dirty="0" smtClean="0">
                <a:solidFill>
                  <a:schemeClr val="bg1"/>
                </a:solidFill>
              </a:rPr>
              <a:t>łódzkiego </a:t>
            </a:r>
            <a:r>
              <a:rPr lang="pl-PL" sz="4800" b="1" dirty="0">
                <a:solidFill>
                  <a:schemeClr val="bg1"/>
                </a:solidFill>
              </a:rPr>
              <a:t>– w. Radom Południe - Puławy</a:t>
            </a:r>
          </a:p>
          <a:p>
            <a:r>
              <a:rPr lang="pl-PL" sz="2400" b="1" dirty="0" smtClean="0">
                <a:solidFill>
                  <a:schemeClr val="bg1"/>
                </a:solidFill>
              </a:rPr>
              <a:t> </a:t>
            </a:r>
            <a:endParaRPr lang="pl-PL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Obi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533215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CorelDRAW" r:id="rId4" imgW="5154677" imgH="542587" progId="CorelDraw.Graphic.16">
                  <p:embed/>
                </p:oleObj>
              </mc:Choice>
              <mc:Fallback>
                <p:oleObj name="CorelDRAW" r:id="rId4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4641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101127"/>
            <a:ext cx="7886700" cy="4917683"/>
          </a:xfrm>
        </p:spPr>
      </p:pic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DK12 na mapie województwa mazowieckiego </a:t>
            </a:r>
            <a:endParaRPr lang="pl-PL" sz="1500" dirty="0"/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CorelDRAW" r:id="rId4" imgW="5154677" imgH="542587" progId="CorelDraw.Graphic.16">
                  <p:embed/>
                </p:oleObj>
              </mc:Choice>
              <mc:Fallback>
                <p:oleObj name="CorelDRAW" r:id="rId4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2639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28650" y="943641"/>
            <a:ext cx="7886700" cy="523332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sz="1600" b="1" dirty="0" smtClean="0"/>
          </a:p>
          <a:p>
            <a:pPr marL="0" indent="0">
              <a:buNone/>
            </a:pPr>
            <a:r>
              <a:rPr lang="pl-PL" sz="1600" b="1" dirty="0" smtClean="0"/>
              <a:t>Nazwa </a:t>
            </a:r>
            <a:r>
              <a:rPr lang="pl-PL" sz="1600" b="1" dirty="0" smtClean="0"/>
              <a:t>zadania: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dirty="0"/>
              <a:t>Studium Techniczno-ekonomiczno-środowiskowego (STEŚ) wraz z materiałami do uzyskania Decyzji o Środowiskowych Uwarunkowaniach budowy drogi ekspresowej S12 na odcinkach granica woj. łódzkiego – węzeł Radom Południe (bez węzła) </a:t>
            </a:r>
            <a:endParaRPr lang="pl-PL" sz="16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b="1" dirty="0" smtClean="0"/>
              <a:t>Długość: </a:t>
            </a:r>
            <a:r>
              <a:rPr lang="pl-PL" sz="1600" dirty="0" smtClean="0"/>
              <a:t>ok. 42 km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600" b="1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b="1" dirty="0" smtClean="0"/>
              <a:t>Wykonawca</a:t>
            </a:r>
            <a:r>
              <a:rPr lang="pl-PL" sz="1600" b="1" dirty="0" smtClean="0"/>
              <a:t>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dirty="0"/>
              <a:t>konsorcjum firm: </a:t>
            </a:r>
            <a:r>
              <a:rPr lang="pl-PL" sz="1600" dirty="0" err="1"/>
              <a:t>Multiconsult</a:t>
            </a:r>
            <a:r>
              <a:rPr lang="pl-PL" sz="1600" dirty="0"/>
              <a:t> Polska sp. Z o.o.; FPP </a:t>
            </a:r>
            <a:r>
              <a:rPr lang="pl-PL" sz="1600" dirty="0" err="1"/>
              <a:t>Enviro</a:t>
            </a:r>
            <a:r>
              <a:rPr lang="pl-PL" sz="1600" dirty="0"/>
              <a:t> </a:t>
            </a:r>
            <a:r>
              <a:rPr lang="pl-PL" sz="1600" dirty="0" err="1"/>
              <a:t>Sp</a:t>
            </a:r>
            <a:r>
              <a:rPr lang="pl-PL" sz="1600" dirty="0"/>
              <a:t> z o.o</a:t>
            </a:r>
            <a:r>
              <a:rPr lang="pl-PL" sz="1600" dirty="0" smtClean="0"/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6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b="1" dirty="0" smtClean="0"/>
              <a:t>Wartość umowy:   </a:t>
            </a:r>
            <a:r>
              <a:rPr lang="pl-PL" sz="1600" dirty="0" smtClean="0"/>
              <a:t>ok. 4,9 </a:t>
            </a:r>
            <a:r>
              <a:rPr lang="pl-PL" sz="1600" dirty="0"/>
              <a:t>mln zł. </a:t>
            </a:r>
            <a:endParaRPr lang="pl-PL" sz="16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6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b="1" dirty="0" smtClean="0"/>
              <a:t>Czas realizacji umowy</a:t>
            </a:r>
            <a:r>
              <a:rPr lang="pl-PL" sz="1600" dirty="0" smtClean="0"/>
              <a:t>: </a:t>
            </a:r>
            <a:r>
              <a:rPr lang="pl-PL" sz="1600" dirty="0"/>
              <a:t>32 miesiące od dnia podpisania umowy (czyli do 05.2020r.) 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/>
              <a:t>S12 odcinek </a:t>
            </a:r>
            <a:r>
              <a:rPr lang="pl-PL" sz="2000" b="1" dirty="0" err="1"/>
              <a:t>gr.woj</a:t>
            </a:r>
            <a:r>
              <a:rPr lang="pl-PL" sz="2000" b="1" dirty="0"/>
              <a:t>. Łódzkiego – w. Radom Południe</a:t>
            </a:r>
            <a:endParaRPr lang="pl-PL" sz="1500" dirty="0"/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81127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57702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28650" y="943641"/>
            <a:ext cx="7886700" cy="5233321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600" b="1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b="1" dirty="0" smtClean="0"/>
              <a:t>Nazwa </a:t>
            </a:r>
            <a:r>
              <a:rPr lang="pl-PL" sz="1600" b="1" dirty="0" smtClean="0"/>
              <a:t>zadania: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dirty="0"/>
              <a:t>Studium Techniczno-ekonomiczno-środowiskowego (STEŚ) wraz z materiałami do uzyskania Decyzji o Środowiskowych Uwarunkowaniach budowy drogi ekspresowej S12 na </a:t>
            </a:r>
            <a:r>
              <a:rPr lang="pl-PL" sz="1600" dirty="0" smtClean="0"/>
              <a:t>odcinku węzeł </a:t>
            </a:r>
            <a:r>
              <a:rPr lang="pl-PL" sz="1600" dirty="0"/>
              <a:t>Radom Południe (z węzłem) – Puławy (węzeł „Bronowice” na obwodnicy Puław).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600" b="1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b="1" dirty="0"/>
              <a:t>Długość: </a:t>
            </a:r>
            <a:r>
              <a:rPr lang="pl-PL" sz="1600" dirty="0"/>
              <a:t>ok. </a:t>
            </a:r>
            <a:r>
              <a:rPr lang="pl-PL" sz="1600" dirty="0" smtClean="0"/>
              <a:t>66 </a:t>
            </a:r>
            <a:r>
              <a:rPr lang="pl-PL" sz="1600" dirty="0"/>
              <a:t>km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600" b="1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b="1" dirty="0" smtClean="0"/>
              <a:t>Wykonawca: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dirty="0"/>
              <a:t>konsorcjum firm: SAFEGE S.A.S.; </a:t>
            </a:r>
            <a:r>
              <a:rPr lang="pl-PL" sz="1600" dirty="0" err="1"/>
              <a:t>Schuessler</a:t>
            </a:r>
            <a:r>
              <a:rPr lang="pl-PL" sz="1600" dirty="0"/>
              <a:t>–Plan Inżynierzy Sp. z o. o; </a:t>
            </a:r>
            <a:r>
              <a:rPr lang="pl-PL" sz="1600" dirty="0" err="1"/>
              <a:t>Schüßler</a:t>
            </a:r>
            <a:r>
              <a:rPr lang="pl-PL" sz="1600" dirty="0"/>
              <a:t>–Plan </a:t>
            </a:r>
            <a:r>
              <a:rPr lang="pl-PL" sz="1600" dirty="0" err="1"/>
              <a:t>Ingenieurgesellschaft</a:t>
            </a:r>
            <a:r>
              <a:rPr lang="pl-PL" sz="1600" dirty="0"/>
              <a:t> </a:t>
            </a:r>
            <a:r>
              <a:rPr lang="pl-PL" sz="1600" dirty="0" err="1"/>
              <a:t>mbH</a:t>
            </a:r>
            <a:r>
              <a:rPr lang="pl-PL" sz="1600" dirty="0"/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6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b="1" dirty="0" smtClean="0"/>
              <a:t>Wartość umowy:   </a:t>
            </a:r>
            <a:r>
              <a:rPr lang="pl-PL" sz="1600" dirty="0" smtClean="0"/>
              <a:t>ok. 5,7 </a:t>
            </a:r>
            <a:r>
              <a:rPr lang="pl-PL" sz="1600" dirty="0"/>
              <a:t>mln zł. </a:t>
            </a:r>
            <a:endParaRPr lang="pl-PL" sz="16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6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b="1" dirty="0" smtClean="0"/>
              <a:t>Czas realizacji umowy</a:t>
            </a:r>
            <a:r>
              <a:rPr lang="pl-PL" sz="1600" dirty="0" smtClean="0"/>
              <a:t>: </a:t>
            </a:r>
            <a:r>
              <a:rPr lang="pl-PL" sz="1600" dirty="0"/>
              <a:t>32 miesiące od dnia podpisania umowy (czyli do 05.2020r.) 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   S12 odcinek w. Radom Południe – Puławy</a:t>
            </a:r>
            <a:endParaRPr lang="pl-PL" sz="1500" dirty="0"/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556498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28650" y="943641"/>
            <a:ext cx="7886700" cy="481796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pl-PL" sz="1600" b="1" dirty="0" smtClean="0"/>
          </a:p>
          <a:p>
            <a:pPr marL="0" indent="0">
              <a:buNone/>
            </a:pPr>
            <a:r>
              <a:rPr lang="pl-PL" sz="1600" b="1" dirty="0" smtClean="0"/>
              <a:t>Zakres zadań obejmuje m.in. wykonanie:</a:t>
            </a:r>
          </a:p>
          <a:p>
            <a:pPr marL="0" indent="0">
              <a:buNone/>
            </a:pPr>
            <a:endParaRPr lang="pl-PL" sz="1600" b="1" dirty="0" smtClean="0"/>
          </a:p>
          <a:p>
            <a:pPr marL="177800" indent="-177800">
              <a:lnSpc>
                <a:spcPct val="110000"/>
              </a:lnSpc>
              <a:spcBef>
                <a:spcPts val="0"/>
              </a:spcBef>
              <a:buAutoNum type="arabicPeriod"/>
            </a:pPr>
            <a:r>
              <a:rPr lang="pl-PL" sz="1600" dirty="0" smtClean="0"/>
              <a:t>dokumentacji projektowej </a:t>
            </a:r>
            <a:r>
              <a:rPr lang="pl-PL" sz="1600" dirty="0"/>
              <a:t>– </a:t>
            </a:r>
            <a:r>
              <a:rPr lang="pl-PL" sz="1600" dirty="0" smtClean="0"/>
              <a:t>zawierającej </a:t>
            </a:r>
            <a:r>
              <a:rPr lang="pl-PL" sz="1600" dirty="0"/>
              <a:t>warianty przebiegu trasy, węzłów i obiektów </a:t>
            </a:r>
            <a:r>
              <a:rPr lang="pl-PL" sz="1600" dirty="0" smtClean="0"/>
              <a:t>inżynierskich oraz analizy wielokryterialnej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/>
              <a:t>2. o</a:t>
            </a:r>
            <a:r>
              <a:rPr lang="pl-PL" sz="1600" dirty="0" smtClean="0"/>
              <a:t>pracowania geologicznego </a:t>
            </a:r>
            <a:r>
              <a:rPr lang="pl-PL" sz="1600" dirty="0"/>
              <a:t>i </a:t>
            </a:r>
            <a:r>
              <a:rPr lang="pl-PL" sz="1600" dirty="0" smtClean="0"/>
              <a:t>hydrogeologicznego, </a:t>
            </a:r>
            <a:r>
              <a:rPr lang="pl-PL" sz="1600" dirty="0"/>
              <a:t>w tym wykonanie opinii </a:t>
            </a:r>
            <a:r>
              <a:rPr lang="pl-PL" sz="1600" dirty="0" smtClean="0"/>
              <a:t>geotechnicznej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/>
              <a:t>3. </a:t>
            </a:r>
            <a:r>
              <a:rPr lang="pl-PL" sz="1600" dirty="0" smtClean="0"/>
              <a:t>analizy </a:t>
            </a:r>
            <a:r>
              <a:rPr lang="pl-PL" sz="1600" dirty="0"/>
              <a:t>i prognozy </a:t>
            </a:r>
            <a:r>
              <a:rPr lang="pl-PL" sz="1600" dirty="0" smtClean="0"/>
              <a:t>ruchu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/>
              <a:t>4. </a:t>
            </a:r>
            <a:r>
              <a:rPr lang="pl-PL" sz="1600" dirty="0" smtClean="0"/>
              <a:t>założeń organizacji ruchu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 smtClean="0"/>
              <a:t>5. opracowania ekonomiczno-finansowego</a:t>
            </a:r>
          </a:p>
          <a:p>
            <a:pPr marL="0" indent="0">
              <a:buNone/>
            </a:pPr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 smtClean="0"/>
              <a:t>6. opracowania </a:t>
            </a:r>
            <a:r>
              <a:rPr lang="pl-PL" sz="1600" dirty="0"/>
              <a:t>z zakresu ochrony środowiska wraz z inwentaryzacją </a:t>
            </a:r>
            <a:r>
              <a:rPr lang="pl-PL" sz="1600" dirty="0" smtClean="0"/>
              <a:t>przyrodniczą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 smtClean="0"/>
              <a:t>7. spotkań informacyjnych </a:t>
            </a:r>
            <a:r>
              <a:rPr lang="pl-PL" sz="1600" dirty="0"/>
              <a:t>ze </a:t>
            </a:r>
            <a:r>
              <a:rPr lang="pl-PL" sz="1600" dirty="0" smtClean="0"/>
              <a:t>społeczeństwem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pl-PL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pl-PL" sz="1600" dirty="0"/>
              <a:t>8</a:t>
            </a:r>
            <a:r>
              <a:rPr lang="pl-PL" sz="1600" dirty="0" smtClean="0"/>
              <a:t>. </a:t>
            </a:r>
            <a:r>
              <a:rPr lang="pl-PL" sz="1600" dirty="0"/>
              <a:t>przygotowanie wniosku oraz uzyskanie Decyzji o Środowiskowych Uwarunkowaniach</a:t>
            </a:r>
          </a:p>
          <a:p>
            <a:pPr marL="0" indent="0">
              <a:buNone/>
            </a:pPr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/>
              <a:t/>
            </a:r>
            <a:br>
              <a:rPr lang="pl-PL" sz="1600" dirty="0"/>
            </a:br>
            <a:endParaRPr lang="pl-PL" sz="1600" b="1" dirty="0" smtClean="0"/>
          </a:p>
        </p:txBody>
      </p:sp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/>
              <a:t>S12 odcinek </a:t>
            </a:r>
            <a:r>
              <a:rPr lang="pl-PL" sz="2000" b="1" dirty="0" err="1"/>
              <a:t>gr.woj</a:t>
            </a:r>
            <a:r>
              <a:rPr lang="pl-PL" sz="2000" b="1" dirty="0"/>
              <a:t>. Łódzkiego – w. Radom </a:t>
            </a:r>
            <a:r>
              <a:rPr lang="pl-PL" sz="2000" b="1" dirty="0" smtClean="0"/>
              <a:t>Południe - Puławy</a:t>
            </a:r>
            <a:endParaRPr lang="pl-PL" sz="1500" dirty="0"/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9332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28650" y="943641"/>
            <a:ext cx="7886700" cy="5233321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/>
              <a:t/>
            </a:r>
            <a:br>
              <a:rPr lang="pl-PL" sz="1600" dirty="0"/>
            </a:br>
            <a:r>
              <a:rPr lang="pl-PL" sz="1600" b="1" dirty="0" smtClean="0"/>
              <a:t>18 miesięcy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dirty="0" smtClean="0"/>
              <a:t>Przygotowanie materiałów oraz złożenie wniosku o uzyskanie </a:t>
            </a:r>
            <a:r>
              <a:rPr lang="pl-PL" sz="1600" dirty="0"/>
              <a:t>Decyzji o Środowiskowych </a:t>
            </a:r>
            <a:r>
              <a:rPr lang="pl-PL" sz="1600" dirty="0" smtClean="0"/>
              <a:t>Uwarunkowaniach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b="1" dirty="0" smtClean="0"/>
              <a:t>5 miesięcy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dirty="0"/>
              <a:t>Uzyskanie Decyzji o Środowiskowych Uwarunkowaniach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6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b="1" dirty="0" smtClean="0"/>
              <a:t>9 miesięcy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600" dirty="0" smtClean="0"/>
              <a:t>Opracowanie geologii oraz przygotowanie materiałów do przetargu w systemie „projektuj i buduj”</a:t>
            </a:r>
            <a:r>
              <a:rPr lang="pl-PL" sz="1600" dirty="0"/>
              <a:t/>
            </a:r>
            <a:br>
              <a:rPr lang="pl-PL" sz="1600" dirty="0"/>
            </a:br>
            <a:endParaRPr lang="pl-PL" sz="1600" b="1" dirty="0" smtClean="0"/>
          </a:p>
        </p:txBody>
      </p:sp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Szacowane terminy wskazane projektantom</a:t>
            </a:r>
            <a:endParaRPr lang="pl-PL" sz="1500" dirty="0"/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1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628650" y="943641"/>
            <a:ext cx="7886700" cy="48179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pl-PL" sz="1600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1600" dirty="0" smtClean="0"/>
              <a:t/>
            </a:r>
            <a:br>
              <a:rPr lang="pl-PL" sz="1600" dirty="0" smtClean="0"/>
            </a:br>
            <a:endParaRPr lang="pl-PL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2302624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8937545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6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4" name="Obiek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628650" y="1118140"/>
            <a:ext cx="7886700" cy="435133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pl-PL" sz="2200" b="1" dirty="0">
                <a:ea typeface="Verdana" panose="020B0604030504040204" pitchFamily="34" charset="0"/>
                <a:cs typeface="Verdana" panose="020B0604030504040204" pitchFamily="34" charset="0"/>
              </a:rPr>
              <a:t>Generalna Dyrekcja Dróg Krajowych i </a:t>
            </a:r>
            <a:r>
              <a:rPr lang="pl-PL" sz="22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Autostrad</a:t>
            </a:r>
          </a:p>
          <a:p>
            <a:pPr marL="0" indent="0" algn="ctr">
              <a:buNone/>
            </a:pPr>
            <a:r>
              <a:rPr lang="pl-PL" sz="22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Oddział w Warszawie</a:t>
            </a:r>
            <a:endParaRPr lang="pl-PL" sz="2200" b="1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ul. </a:t>
            </a:r>
            <a:r>
              <a:rPr lang="pl-PL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Mińska 25</a:t>
            </a:r>
            <a:endParaRPr lang="pl-PL" sz="2200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03-808 </a:t>
            </a: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Warszawa</a:t>
            </a:r>
          </a:p>
          <a:p>
            <a:pPr marL="0" indent="0" algn="ctr">
              <a:buNone/>
            </a:pP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tel. 22 </a:t>
            </a:r>
            <a:r>
              <a:rPr lang="pl-PL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209 25 00</a:t>
            </a:r>
            <a:endParaRPr lang="pl-PL" sz="2200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pl-PL" sz="2200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e-mail: </a:t>
            </a:r>
            <a:r>
              <a:rPr lang="pl-PL" sz="22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sekretariat.warszawa@gddkia.gov.pl</a:t>
            </a:r>
          </a:p>
          <a:p>
            <a:pPr marL="0" indent="0" algn="ctr">
              <a:buNone/>
            </a:pPr>
            <a:endParaRPr lang="pl-PL" sz="2200" b="1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pl-PL" sz="2200" b="1" dirty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www</a:t>
            </a:r>
            <a:r>
              <a:rPr lang="pl-PL" sz="2200" b="1" dirty="0" smtClean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. gddkia.gov.pl</a:t>
            </a:r>
            <a:endParaRPr lang="pl-PL" sz="2200" b="1" dirty="0">
              <a:solidFill>
                <a:schemeClr val="accent2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b="1" dirty="0" smtClean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www.facebook.com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pl-PL" sz="2200" b="1" dirty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www.twitter.com/gddkia</a:t>
            </a:r>
          </a:p>
          <a:p>
            <a:pPr marL="0" indent="0" algn="ctr">
              <a:lnSpc>
                <a:spcPct val="120000"/>
              </a:lnSpc>
              <a:buNone/>
            </a:pPr>
            <a:endParaRPr lang="pl-PL" sz="2200" b="1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15802013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453</TotalTime>
  <Words>132</Words>
  <Application>Microsoft Office PowerPoint</Application>
  <PresentationFormat>Pokaz na ekranie (4:3)</PresentationFormat>
  <Paragraphs>67</Paragraphs>
  <Slides>7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Verdana</vt:lpstr>
      <vt:lpstr>Motyw pakietu Office</vt:lpstr>
      <vt:lpstr>CorelDRAW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Panasiuk Małgorzata</dc:creator>
  <cp:lastModifiedBy>Tarnowska Małgorzata</cp:lastModifiedBy>
  <cp:revision>38</cp:revision>
  <cp:lastPrinted>2017-09-13T05:57:11Z</cp:lastPrinted>
  <dcterms:created xsi:type="dcterms:W3CDTF">2016-10-25T09:46:09Z</dcterms:created>
  <dcterms:modified xsi:type="dcterms:W3CDTF">2017-09-13T05:58:34Z</dcterms:modified>
</cp:coreProperties>
</file>